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7"/>
  </p:notesMasterIdLst>
  <p:handoutMasterIdLst>
    <p:handoutMasterId r:id="rId28"/>
  </p:handoutMasterIdLst>
  <p:sldIdLst>
    <p:sldId id="289" r:id="rId5"/>
    <p:sldId id="288" r:id="rId6"/>
    <p:sldId id="291" r:id="rId7"/>
    <p:sldId id="293" r:id="rId8"/>
    <p:sldId id="295" r:id="rId9"/>
    <p:sldId id="297" r:id="rId10"/>
    <p:sldId id="294" r:id="rId11"/>
    <p:sldId id="292" r:id="rId12"/>
    <p:sldId id="296" r:id="rId13"/>
    <p:sldId id="298" r:id="rId14"/>
    <p:sldId id="299" r:id="rId15"/>
    <p:sldId id="300" r:id="rId16"/>
    <p:sldId id="301" r:id="rId17"/>
    <p:sldId id="290" r:id="rId18"/>
    <p:sldId id="304" r:id="rId19"/>
    <p:sldId id="305" r:id="rId20"/>
    <p:sldId id="306" r:id="rId21"/>
    <p:sldId id="307" r:id="rId22"/>
    <p:sldId id="308" r:id="rId23"/>
    <p:sldId id="309" r:id="rId24"/>
    <p:sldId id="310" r:id="rId25"/>
    <p:sldId id="30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7" autoAdjust="0"/>
    <p:restoredTop sz="94694" autoAdjust="0"/>
  </p:normalViewPr>
  <p:slideViewPr>
    <p:cSldViewPr snapToGrid="0">
      <p:cViewPr>
        <p:scale>
          <a:sx n="50" d="100"/>
          <a:sy n="50" d="100"/>
        </p:scale>
        <p:origin x="1168" y="2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0CFC8-1B5D-4288-BD36-492A28A0DCC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694417B-A2B0-4E53-8D80-996C4DBE667F}">
      <dgm:prSet/>
      <dgm:spPr/>
      <dgm:t>
        <a:bodyPr/>
        <a:lstStyle/>
        <a:p>
          <a:r>
            <a:rPr lang="ro-RO"/>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a:p>
      </dgm:t>
    </dgm:pt>
    <dgm:pt modelId="{A9570D3C-3F7E-4D8D-8438-2A2D62AA841C}" type="parTrans" cxnId="{549E9C53-1ED2-4D1F-BD6E-126D9B7F5BF8}">
      <dgm:prSet/>
      <dgm:spPr/>
      <dgm:t>
        <a:bodyPr/>
        <a:lstStyle/>
        <a:p>
          <a:endParaRPr lang="en-US"/>
        </a:p>
      </dgm:t>
    </dgm:pt>
    <dgm:pt modelId="{12008DC9-A25D-4E38-98A7-68C4461F46AB}" type="sibTrans" cxnId="{549E9C53-1ED2-4D1F-BD6E-126D9B7F5BF8}">
      <dgm:prSet/>
      <dgm:spPr/>
      <dgm:t>
        <a:bodyPr/>
        <a:lstStyle/>
        <a:p>
          <a:endParaRPr lang="en-US"/>
        </a:p>
      </dgm:t>
    </dgm:pt>
    <dgm:pt modelId="{FD3F5E36-A872-418C-8AEE-AC2DA817DD05}">
      <dgm:prSet/>
      <dgm:spPr/>
      <dgm:t>
        <a:bodyPr/>
        <a:lstStyle/>
        <a:p>
          <a:r>
            <a:rPr lang="ro-RO"/>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a:p>
      </dgm:t>
    </dgm:pt>
    <dgm:pt modelId="{E789AD7A-7E72-4942-8915-E24E810DEF67}" type="parTrans" cxnId="{903B5776-DD38-4797-BEC5-48AA9324B0DF}">
      <dgm:prSet/>
      <dgm:spPr/>
      <dgm:t>
        <a:bodyPr/>
        <a:lstStyle/>
        <a:p>
          <a:endParaRPr lang="en-US"/>
        </a:p>
      </dgm:t>
    </dgm:pt>
    <dgm:pt modelId="{64751909-A3B6-4DF6-8F14-76D9D65863C7}" type="sibTrans" cxnId="{903B5776-DD38-4797-BEC5-48AA9324B0DF}">
      <dgm:prSet/>
      <dgm:spPr/>
      <dgm:t>
        <a:bodyPr/>
        <a:lstStyle/>
        <a:p>
          <a:endParaRPr lang="en-US"/>
        </a:p>
      </dgm:t>
    </dgm:pt>
    <dgm:pt modelId="{17E57038-E05D-49A4-9DB5-E1FCA3ACB2A6}">
      <dgm:prSet/>
      <dgm:spPr/>
      <dgm:t>
        <a:bodyPr/>
        <a:lstStyle/>
        <a:p>
          <a:r>
            <a:rPr lang="en-US"/>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gm:t>
    </dgm:pt>
    <dgm:pt modelId="{F760F10A-205F-48FE-81EF-36ECAD5BF7B6}" type="parTrans" cxnId="{FB2A2770-FA51-4E85-B0B5-A147316BD5D1}">
      <dgm:prSet/>
      <dgm:spPr/>
      <dgm:t>
        <a:bodyPr/>
        <a:lstStyle/>
        <a:p>
          <a:endParaRPr lang="en-US"/>
        </a:p>
      </dgm:t>
    </dgm:pt>
    <dgm:pt modelId="{793673CA-42AE-4DEF-9E52-798DF83F9C49}" type="sibTrans" cxnId="{FB2A2770-FA51-4E85-B0B5-A147316BD5D1}">
      <dgm:prSet/>
      <dgm:spPr/>
      <dgm:t>
        <a:bodyPr/>
        <a:lstStyle/>
        <a:p>
          <a:endParaRPr lang="en-US"/>
        </a:p>
      </dgm:t>
    </dgm:pt>
    <dgm:pt modelId="{CDF5CF66-1904-40C5-BF01-500BA36E347F}" type="pres">
      <dgm:prSet presAssocID="{9180CFC8-1B5D-4288-BD36-492A28A0DCC8}" presName="linear" presStyleCnt="0">
        <dgm:presLayoutVars>
          <dgm:animLvl val="lvl"/>
          <dgm:resizeHandles val="exact"/>
        </dgm:presLayoutVars>
      </dgm:prSet>
      <dgm:spPr/>
    </dgm:pt>
    <dgm:pt modelId="{98061548-2205-4F4E-B8C5-3DADAF1F65A9}" type="pres">
      <dgm:prSet presAssocID="{3694417B-A2B0-4E53-8D80-996C4DBE667F}" presName="parentText" presStyleLbl="node1" presStyleIdx="0" presStyleCnt="3">
        <dgm:presLayoutVars>
          <dgm:chMax val="0"/>
          <dgm:bulletEnabled val="1"/>
        </dgm:presLayoutVars>
      </dgm:prSet>
      <dgm:spPr/>
    </dgm:pt>
    <dgm:pt modelId="{01DDC120-FC68-4245-9C6E-F27C987EA2A7}" type="pres">
      <dgm:prSet presAssocID="{12008DC9-A25D-4E38-98A7-68C4461F46AB}" presName="spacer" presStyleCnt="0"/>
      <dgm:spPr/>
    </dgm:pt>
    <dgm:pt modelId="{C5240C7F-EF70-4A64-A7F8-5AF79513F5F4}" type="pres">
      <dgm:prSet presAssocID="{FD3F5E36-A872-418C-8AEE-AC2DA817DD05}" presName="parentText" presStyleLbl="node1" presStyleIdx="1" presStyleCnt="3">
        <dgm:presLayoutVars>
          <dgm:chMax val="0"/>
          <dgm:bulletEnabled val="1"/>
        </dgm:presLayoutVars>
      </dgm:prSet>
      <dgm:spPr/>
    </dgm:pt>
    <dgm:pt modelId="{6FCB47F7-4FEC-4A86-B819-718DF0EE5F86}" type="pres">
      <dgm:prSet presAssocID="{64751909-A3B6-4DF6-8F14-76D9D65863C7}" presName="spacer" presStyleCnt="0"/>
      <dgm:spPr/>
    </dgm:pt>
    <dgm:pt modelId="{37548725-5165-4A4B-BEA3-EFFDEF8D1BBC}" type="pres">
      <dgm:prSet presAssocID="{17E57038-E05D-49A4-9DB5-E1FCA3ACB2A6}" presName="parentText" presStyleLbl="node1" presStyleIdx="2" presStyleCnt="3">
        <dgm:presLayoutVars>
          <dgm:chMax val="0"/>
          <dgm:bulletEnabled val="1"/>
        </dgm:presLayoutVars>
      </dgm:prSet>
      <dgm:spPr/>
    </dgm:pt>
  </dgm:ptLst>
  <dgm:cxnLst>
    <dgm:cxn modelId="{EFD03C0D-5022-413D-A3EC-49962830F73A}" type="presOf" srcId="{9180CFC8-1B5D-4288-BD36-492A28A0DCC8}" destId="{CDF5CF66-1904-40C5-BF01-500BA36E347F}" srcOrd="0" destOrd="0" presId="urn:microsoft.com/office/officeart/2005/8/layout/vList2"/>
    <dgm:cxn modelId="{ABF22810-A86A-4958-A125-B2F4AF99D788}" type="presOf" srcId="{FD3F5E36-A872-418C-8AEE-AC2DA817DD05}" destId="{C5240C7F-EF70-4A64-A7F8-5AF79513F5F4}" srcOrd="0" destOrd="0" presId="urn:microsoft.com/office/officeart/2005/8/layout/vList2"/>
    <dgm:cxn modelId="{FB2A2770-FA51-4E85-B0B5-A147316BD5D1}" srcId="{9180CFC8-1B5D-4288-BD36-492A28A0DCC8}" destId="{17E57038-E05D-49A4-9DB5-E1FCA3ACB2A6}" srcOrd="2" destOrd="0" parTransId="{F760F10A-205F-48FE-81EF-36ECAD5BF7B6}" sibTransId="{793673CA-42AE-4DEF-9E52-798DF83F9C49}"/>
    <dgm:cxn modelId="{549E9C53-1ED2-4D1F-BD6E-126D9B7F5BF8}" srcId="{9180CFC8-1B5D-4288-BD36-492A28A0DCC8}" destId="{3694417B-A2B0-4E53-8D80-996C4DBE667F}" srcOrd="0" destOrd="0" parTransId="{A9570D3C-3F7E-4D8D-8438-2A2D62AA841C}" sibTransId="{12008DC9-A25D-4E38-98A7-68C4461F46AB}"/>
    <dgm:cxn modelId="{903B5776-DD38-4797-BEC5-48AA9324B0DF}" srcId="{9180CFC8-1B5D-4288-BD36-492A28A0DCC8}" destId="{FD3F5E36-A872-418C-8AEE-AC2DA817DD05}" srcOrd="1" destOrd="0" parTransId="{E789AD7A-7E72-4942-8915-E24E810DEF67}" sibTransId="{64751909-A3B6-4DF6-8F14-76D9D65863C7}"/>
    <dgm:cxn modelId="{5632FEC2-75B3-4FE0-A281-29F92F9756FB}" type="presOf" srcId="{17E57038-E05D-49A4-9DB5-E1FCA3ACB2A6}" destId="{37548725-5165-4A4B-BEA3-EFFDEF8D1BBC}" srcOrd="0" destOrd="0" presId="urn:microsoft.com/office/officeart/2005/8/layout/vList2"/>
    <dgm:cxn modelId="{46F52BEB-75B2-4629-8DBD-E517F7D7DA82}" type="presOf" srcId="{3694417B-A2B0-4E53-8D80-996C4DBE667F}" destId="{98061548-2205-4F4E-B8C5-3DADAF1F65A9}" srcOrd="0" destOrd="0" presId="urn:microsoft.com/office/officeart/2005/8/layout/vList2"/>
    <dgm:cxn modelId="{B12A91BE-7DBC-4CCC-A261-2693F1E0EE22}" type="presParOf" srcId="{CDF5CF66-1904-40C5-BF01-500BA36E347F}" destId="{98061548-2205-4F4E-B8C5-3DADAF1F65A9}" srcOrd="0" destOrd="0" presId="urn:microsoft.com/office/officeart/2005/8/layout/vList2"/>
    <dgm:cxn modelId="{5B318EA2-DEB7-4E54-92F2-BF3A82DD6F76}" type="presParOf" srcId="{CDF5CF66-1904-40C5-BF01-500BA36E347F}" destId="{01DDC120-FC68-4245-9C6E-F27C987EA2A7}" srcOrd="1" destOrd="0" presId="urn:microsoft.com/office/officeart/2005/8/layout/vList2"/>
    <dgm:cxn modelId="{931526F4-9C84-42D1-ABBE-69BFCD104E99}" type="presParOf" srcId="{CDF5CF66-1904-40C5-BF01-500BA36E347F}" destId="{C5240C7F-EF70-4A64-A7F8-5AF79513F5F4}" srcOrd="2" destOrd="0" presId="urn:microsoft.com/office/officeart/2005/8/layout/vList2"/>
    <dgm:cxn modelId="{FBB654D3-3F41-4460-8D88-239EAA486F47}" type="presParOf" srcId="{CDF5CF66-1904-40C5-BF01-500BA36E347F}" destId="{6FCB47F7-4FEC-4A86-B819-718DF0EE5F86}" srcOrd="3" destOrd="0" presId="urn:microsoft.com/office/officeart/2005/8/layout/vList2"/>
    <dgm:cxn modelId="{CFD14956-4775-461C-8997-5A82C142B82F}" type="presParOf" srcId="{CDF5CF66-1904-40C5-BF01-500BA36E347F}" destId="{37548725-5165-4A4B-BEA3-EFFDEF8D1B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E6784-E08F-48BA-8461-D3FE0F8BEB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6F8231-8D9E-407B-8CAC-8D1E446DB1BD}">
      <dgm:prSet/>
      <dgm:spPr/>
      <dgm:t>
        <a:bodyPr/>
        <a:lstStyle/>
        <a:p>
          <a:r>
            <a:rPr lang="en-US" b="1"/>
            <a:t>Backend: </a:t>
          </a:r>
          <a:r>
            <a:rPr lang="en-US"/>
            <a:t>Java și Spring Boot pentru logica de server.</a:t>
          </a:r>
        </a:p>
      </dgm:t>
    </dgm:pt>
    <dgm:pt modelId="{A4914A54-92C2-4FC0-9CC7-AC7585D8FBDC}" type="parTrans" cxnId="{3AEDCA4E-6424-4643-A850-CCF182F870BC}">
      <dgm:prSet/>
      <dgm:spPr/>
      <dgm:t>
        <a:bodyPr/>
        <a:lstStyle/>
        <a:p>
          <a:endParaRPr lang="en-US"/>
        </a:p>
      </dgm:t>
    </dgm:pt>
    <dgm:pt modelId="{C9B51C44-2929-44AB-98B1-B7F7CA93CAA6}" type="sibTrans" cxnId="{3AEDCA4E-6424-4643-A850-CCF182F870BC}">
      <dgm:prSet/>
      <dgm:spPr/>
      <dgm:t>
        <a:bodyPr/>
        <a:lstStyle/>
        <a:p>
          <a:endParaRPr lang="en-US"/>
        </a:p>
      </dgm:t>
    </dgm:pt>
    <dgm:pt modelId="{CA6AB047-53B9-4401-B97F-44BD880E3DFE}">
      <dgm:prSet/>
      <dgm:spPr/>
      <dgm:t>
        <a:bodyPr/>
        <a:lstStyle/>
        <a:p>
          <a:r>
            <a:rPr lang="en-US" b="1"/>
            <a:t>Frontend: </a:t>
          </a:r>
          <a:r>
            <a:rPr lang="en-US"/>
            <a:t>React.</a:t>
          </a:r>
        </a:p>
      </dgm:t>
    </dgm:pt>
    <dgm:pt modelId="{E82BCD16-9752-4328-B5BF-0E26002A93CD}" type="parTrans" cxnId="{51A5F0E3-8DE3-4D8F-AB0C-967B752773E9}">
      <dgm:prSet/>
      <dgm:spPr/>
      <dgm:t>
        <a:bodyPr/>
        <a:lstStyle/>
        <a:p>
          <a:endParaRPr lang="en-US"/>
        </a:p>
      </dgm:t>
    </dgm:pt>
    <dgm:pt modelId="{39C163E5-C2FB-4F4B-A843-5305265302EC}" type="sibTrans" cxnId="{51A5F0E3-8DE3-4D8F-AB0C-967B752773E9}">
      <dgm:prSet/>
      <dgm:spPr/>
      <dgm:t>
        <a:bodyPr/>
        <a:lstStyle/>
        <a:p>
          <a:endParaRPr lang="en-US"/>
        </a:p>
      </dgm:t>
    </dgm:pt>
    <dgm:pt modelId="{30F5857E-DB51-41C2-A843-F7207AF8C846}">
      <dgm:prSet/>
      <dgm:spPr/>
      <dgm:t>
        <a:bodyPr/>
        <a:lstStyle/>
        <a:p>
          <a:r>
            <a:rPr lang="en-US" b="1"/>
            <a:t>Bază de Date: </a:t>
          </a:r>
          <a:r>
            <a:rPr lang="en-US"/>
            <a:t>MySQL.</a:t>
          </a:r>
        </a:p>
      </dgm:t>
    </dgm:pt>
    <dgm:pt modelId="{20176549-2176-4D05-93A5-6DBE68393497}" type="parTrans" cxnId="{51A7D32B-0ED1-4076-826F-F8964E33A1F1}">
      <dgm:prSet/>
      <dgm:spPr/>
      <dgm:t>
        <a:bodyPr/>
        <a:lstStyle/>
        <a:p>
          <a:endParaRPr lang="en-US"/>
        </a:p>
      </dgm:t>
    </dgm:pt>
    <dgm:pt modelId="{880C1B64-7F6B-49F8-B83C-33E41D5BA83D}" type="sibTrans" cxnId="{51A7D32B-0ED1-4076-826F-F8964E33A1F1}">
      <dgm:prSet/>
      <dgm:spPr/>
      <dgm:t>
        <a:bodyPr/>
        <a:lstStyle/>
        <a:p>
          <a:endParaRPr lang="en-US"/>
        </a:p>
      </dgm:t>
    </dgm:pt>
    <dgm:pt modelId="{4FBBCD78-C917-4D5D-86D1-D3AD551EED6E}">
      <dgm:prSet/>
      <dgm:spPr/>
      <dgm:t>
        <a:bodyPr/>
        <a:lstStyle/>
        <a:p>
          <a:r>
            <a:rPr lang="en-US" b="1"/>
            <a:t>Securitate și Autentificare: </a:t>
          </a:r>
          <a:r>
            <a:rPr lang="en-US"/>
            <a:t>Spring Security cu JWT.</a:t>
          </a:r>
        </a:p>
      </dgm:t>
    </dgm:pt>
    <dgm:pt modelId="{187C9DCD-CE60-4165-88F0-1667D7658CD8}" type="parTrans" cxnId="{15DFFBDA-02D0-4824-8906-B8E1A4F4FC16}">
      <dgm:prSet/>
      <dgm:spPr/>
      <dgm:t>
        <a:bodyPr/>
        <a:lstStyle/>
        <a:p>
          <a:endParaRPr lang="en-US"/>
        </a:p>
      </dgm:t>
    </dgm:pt>
    <dgm:pt modelId="{5B464D3D-23B8-487C-AF4F-072464BF7DC3}" type="sibTrans" cxnId="{15DFFBDA-02D0-4824-8906-B8E1A4F4FC16}">
      <dgm:prSet/>
      <dgm:spPr/>
      <dgm:t>
        <a:bodyPr/>
        <a:lstStyle/>
        <a:p>
          <a:endParaRPr lang="en-US"/>
        </a:p>
      </dgm:t>
    </dgm:pt>
    <dgm:pt modelId="{0DC90686-ADC6-4745-897E-1BB77F71C892}">
      <dgm:prSet/>
      <dgm:spPr/>
      <dgm:t>
        <a:bodyPr/>
        <a:lstStyle/>
        <a:p>
          <a:r>
            <a:rPr lang="en-US" b="1"/>
            <a:t>Mesagerie: </a:t>
          </a:r>
          <a:r>
            <a:rPr lang="en-US"/>
            <a:t>WebSocket pentru comunicare în timp real.</a:t>
          </a:r>
        </a:p>
      </dgm:t>
    </dgm:pt>
    <dgm:pt modelId="{B6A3B0B7-7AC7-43DC-9465-5D26A4119998}" type="parTrans" cxnId="{7C6D798D-D680-4647-8435-905EA87359E2}">
      <dgm:prSet/>
      <dgm:spPr/>
      <dgm:t>
        <a:bodyPr/>
        <a:lstStyle/>
        <a:p>
          <a:endParaRPr lang="en-US"/>
        </a:p>
      </dgm:t>
    </dgm:pt>
    <dgm:pt modelId="{F35B5997-BE91-4FD3-A955-7CC2EDD7300E}" type="sibTrans" cxnId="{7C6D798D-D680-4647-8435-905EA87359E2}">
      <dgm:prSet/>
      <dgm:spPr/>
      <dgm:t>
        <a:bodyPr/>
        <a:lstStyle/>
        <a:p>
          <a:endParaRPr lang="en-US"/>
        </a:p>
      </dgm:t>
    </dgm:pt>
    <dgm:pt modelId="{473678C3-AD96-40B2-80AC-1D08F8487EBE}" type="pres">
      <dgm:prSet presAssocID="{A1DE6784-E08F-48BA-8461-D3FE0F8BEBD2}" presName="linear" presStyleCnt="0">
        <dgm:presLayoutVars>
          <dgm:animLvl val="lvl"/>
          <dgm:resizeHandles val="exact"/>
        </dgm:presLayoutVars>
      </dgm:prSet>
      <dgm:spPr/>
    </dgm:pt>
    <dgm:pt modelId="{0339D5C6-E58E-4C8C-95B5-E1BCB787C95E}" type="pres">
      <dgm:prSet presAssocID="{256F8231-8D9E-407B-8CAC-8D1E446DB1BD}" presName="parentText" presStyleLbl="node1" presStyleIdx="0" presStyleCnt="5">
        <dgm:presLayoutVars>
          <dgm:chMax val="0"/>
          <dgm:bulletEnabled val="1"/>
        </dgm:presLayoutVars>
      </dgm:prSet>
      <dgm:spPr/>
    </dgm:pt>
    <dgm:pt modelId="{A4A3B026-AACD-4474-9DEE-FE31729DF610}" type="pres">
      <dgm:prSet presAssocID="{C9B51C44-2929-44AB-98B1-B7F7CA93CAA6}" presName="spacer" presStyleCnt="0"/>
      <dgm:spPr/>
    </dgm:pt>
    <dgm:pt modelId="{6B8399ED-F9F7-4CEE-BDEB-8492C010440F}" type="pres">
      <dgm:prSet presAssocID="{CA6AB047-53B9-4401-B97F-44BD880E3DFE}" presName="parentText" presStyleLbl="node1" presStyleIdx="1" presStyleCnt="5">
        <dgm:presLayoutVars>
          <dgm:chMax val="0"/>
          <dgm:bulletEnabled val="1"/>
        </dgm:presLayoutVars>
      </dgm:prSet>
      <dgm:spPr/>
    </dgm:pt>
    <dgm:pt modelId="{7D8E075F-9244-4617-B475-22EA0107B4EF}" type="pres">
      <dgm:prSet presAssocID="{39C163E5-C2FB-4F4B-A843-5305265302EC}" presName="spacer" presStyleCnt="0"/>
      <dgm:spPr/>
    </dgm:pt>
    <dgm:pt modelId="{4C4BE3AF-6309-4C21-9F93-9DE329BADE68}" type="pres">
      <dgm:prSet presAssocID="{30F5857E-DB51-41C2-A843-F7207AF8C846}" presName="parentText" presStyleLbl="node1" presStyleIdx="2" presStyleCnt="5">
        <dgm:presLayoutVars>
          <dgm:chMax val="0"/>
          <dgm:bulletEnabled val="1"/>
        </dgm:presLayoutVars>
      </dgm:prSet>
      <dgm:spPr/>
    </dgm:pt>
    <dgm:pt modelId="{90C76347-0E48-48D8-B7EF-9653E2BC4FB8}" type="pres">
      <dgm:prSet presAssocID="{880C1B64-7F6B-49F8-B83C-33E41D5BA83D}" presName="spacer" presStyleCnt="0"/>
      <dgm:spPr/>
    </dgm:pt>
    <dgm:pt modelId="{BEFB435B-40FD-4D0F-9403-70993D72779C}" type="pres">
      <dgm:prSet presAssocID="{4FBBCD78-C917-4D5D-86D1-D3AD551EED6E}" presName="parentText" presStyleLbl="node1" presStyleIdx="3" presStyleCnt="5">
        <dgm:presLayoutVars>
          <dgm:chMax val="0"/>
          <dgm:bulletEnabled val="1"/>
        </dgm:presLayoutVars>
      </dgm:prSet>
      <dgm:spPr/>
    </dgm:pt>
    <dgm:pt modelId="{29D4FDDB-9E9E-461D-9FEA-28CF9F610531}" type="pres">
      <dgm:prSet presAssocID="{5B464D3D-23B8-487C-AF4F-072464BF7DC3}" presName="spacer" presStyleCnt="0"/>
      <dgm:spPr/>
    </dgm:pt>
    <dgm:pt modelId="{C274DC68-71F3-44FA-AEA8-9D45E939BE8A}" type="pres">
      <dgm:prSet presAssocID="{0DC90686-ADC6-4745-897E-1BB77F71C892}" presName="parentText" presStyleLbl="node1" presStyleIdx="4" presStyleCnt="5">
        <dgm:presLayoutVars>
          <dgm:chMax val="0"/>
          <dgm:bulletEnabled val="1"/>
        </dgm:presLayoutVars>
      </dgm:prSet>
      <dgm:spPr/>
    </dgm:pt>
  </dgm:ptLst>
  <dgm:cxnLst>
    <dgm:cxn modelId="{8EF52D01-9A38-46FF-A6F5-22D313A2EF54}" type="presOf" srcId="{4FBBCD78-C917-4D5D-86D1-D3AD551EED6E}" destId="{BEFB435B-40FD-4D0F-9403-70993D72779C}" srcOrd="0" destOrd="0" presId="urn:microsoft.com/office/officeart/2005/8/layout/vList2"/>
    <dgm:cxn modelId="{51A7D32B-0ED1-4076-826F-F8964E33A1F1}" srcId="{A1DE6784-E08F-48BA-8461-D3FE0F8BEBD2}" destId="{30F5857E-DB51-41C2-A843-F7207AF8C846}" srcOrd="2" destOrd="0" parTransId="{20176549-2176-4D05-93A5-6DBE68393497}" sibTransId="{880C1B64-7F6B-49F8-B83C-33E41D5BA83D}"/>
    <dgm:cxn modelId="{E060964D-C3C4-4F95-9B22-66F313279C1F}" type="presOf" srcId="{CA6AB047-53B9-4401-B97F-44BD880E3DFE}" destId="{6B8399ED-F9F7-4CEE-BDEB-8492C010440F}" srcOrd="0" destOrd="0" presId="urn:microsoft.com/office/officeart/2005/8/layout/vList2"/>
    <dgm:cxn modelId="{3AEDCA4E-6424-4643-A850-CCF182F870BC}" srcId="{A1DE6784-E08F-48BA-8461-D3FE0F8BEBD2}" destId="{256F8231-8D9E-407B-8CAC-8D1E446DB1BD}" srcOrd="0" destOrd="0" parTransId="{A4914A54-92C2-4FC0-9CC7-AC7585D8FBDC}" sibTransId="{C9B51C44-2929-44AB-98B1-B7F7CA93CAA6}"/>
    <dgm:cxn modelId="{40763883-21C9-40CD-B1AE-4E6852316C40}" type="presOf" srcId="{A1DE6784-E08F-48BA-8461-D3FE0F8BEBD2}" destId="{473678C3-AD96-40B2-80AC-1D08F8487EBE}" srcOrd="0" destOrd="0" presId="urn:microsoft.com/office/officeart/2005/8/layout/vList2"/>
    <dgm:cxn modelId="{7C6D798D-D680-4647-8435-905EA87359E2}" srcId="{A1DE6784-E08F-48BA-8461-D3FE0F8BEBD2}" destId="{0DC90686-ADC6-4745-897E-1BB77F71C892}" srcOrd="4" destOrd="0" parTransId="{B6A3B0B7-7AC7-43DC-9465-5D26A4119998}" sibTransId="{F35B5997-BE91-4FD3-A955-7CC2EDD7300E}"/>
    <dgm:cxn modelId="{5C98558E-AD73-4D3B-B073-F80340C2A22C}" type="presOf" srcId="{30F5857E-DB51-41C2-A843-F7207AF8C846}" destId="{4C4BE3AF-6309-4C21-9F93-9DE329BADE68}" srcOrd="0" destOrd="0" presId="urn:microsoft.com/office/officeart/2005/8/layout/vList2"/>
    <dgm:cxn modelId="{15DFFBDA-02D0-4824-8906-B8E1A4F4FC16}" srcId="{A1DE6784-E08F-48BA-8461-D3FE0F8BEBD2}" destId="{4FBBCD78-C917-4D5D-86D1-D3AD551EED6E}" srcOrd="3" destOrd="0" parTransId="{187C9DCD-CE60-4165-88F0-1667D7658CD8}" sibTransId="{5B464D3D-23B8-487C-AF4F-072464BF7DC3}"/>
    <dgm:cxn modelId="{51A5F0E3-8DE3-4D8F-AB0C-967B752773E9}" srcId="{A1DE6784-E08F-48BA-8461-D3FE0F8BEBD2}" destId="{CA6AB047-53B9-4401-B97F-44BD880E3DFE}" srcOrd="1" destOrd="0" parTransId="{E82BCD16-9752-4328-B5BF-0E26002A93CD}" sibTransId="{39C163E5-C2FB-4F4B-A843-5305265302EC}"/>
    <dgm:cxn modelId="{BC46F1E3-5019-4F46-96B0-32DB327BA014}" type="presOf" srcId="{0DC90686-ADC6-4745-897E-1BB77F71C892}" destId="{C274DC68-71F3-44FA-AEA8-9D45E939BE8A}" srcOrd="0" destOrd="0" presId="urn:microsoft.com/office/officeart/2005/8/layout/vList2"/>
    <dgm:cxn modelId="{C793A5E7-E19E-465A-9CD3-8D484A86D6DB}" type="presOf" srcId="{256F8231-8D9E-407B-8CAC-8D1E446DB1BD}" destId="{0339D5C6-E58E-4C8C-95B5-E1BCB787C95E}" srcOrd="0" destOrd="0" presId="urn:microsoft.com/office/officeart/2005/8/layout/vList2"/>
    <dgm:cxn modelId="{4BAD05FA-4192-454F-B503-A7B214A9C4D2}" type="presParOf" srcId="{473678C3-AD96-40B2-80AC-1D08F8487EBE}" destId="{0339D5C6-E58E-4C8C-95B5-E1BCB787C95E}" srcOrd="0" destOrd="0" presId="urn:microsoft.com/office/officeart/2005/8/layout/vList2"/>
    <dgm:cxn modelId="{903DEFC3-F3C7-4646-AF92-D8A861935F7A}" type="presParOf" srcId="{473678C3-AD96-40B2-80AC-1D08F8487EBE}" destId="{A4A3B026-AACD-4474-9DEE-FE31729DF610}" srcOrd="1" destOrd="0" presId="urn:microsoft.com/office/officeart/2005/8/layout/vList2"/>
    <dgm:cxn modelId="{DB33CA92-EFA6-4170-BE7F-257349B7E49E}" type="presParOf" srcId="{473678C3-AD96-40B2-80AC-1D08F8487EBE}" destId="{6B8399ED-F9F7-4CEE-BDEB-8492C010440F}" srcOrd="2" destOrd="0" presId="urn:microsoft.com/office/officeart/2005/8/layout/vList2"/>
    <dgm:cxn modelId="{B7C8676A-B4C0-4655-A474-863A6E410034}" type="presParOf" srcId="{473678C3-AD96-40B2-80AC-1D08F8487EBE}" destId="{7D8E075F-9244-4617-B475-22EA0107B4EF}" srcOrd="3" destOrd="0" presId="urn:microsoft.com/office/officeart/2005/8/layout/vList2"/>
    <dgm:cxn modelId="{18B2BC2B-540C-4AE7-87BE-F663E7DC6202}" type="presParOf" srcId="{473678C3-AD96-40B2-80AC-1D08F8487EBE}" destId="{4C4BE3AF-6309-4C21-9F93-9DE329BADE68}" srcOrd="4" destOrd="0" presId="urn:microsoft.com/office/officeart/2005/8/layout/vList2"/>
    <dgm:cxn modelId="{24865DF2-A8AB-45C0-88B9-195BB1615890}" type="presParOf" srcId="{473678C3-AD96-40B2-80AC-1D08F8487EBE}" destId="{90C76347-0E48-48D8-B7EF-9653E2BC4FB8}" srcOrd="5" destOrd="0" presId="urn:microsoft.com/office/officeart/2005/8/layout/vList2"/>
    <dgm:cxn modelId="{14C6CE0F-98CD-49F8-A716-121DA9F9B425}" type="presParOf" srcId="{473678C3-AD96-40B2-80AC-1D08F8487EBE}" destId="{BEFB435B-40FD-4D0F-9403-70993D72779C}" srcOrd="6" destOrd="0" presId="urn:microsoft.com/office/officeart/2005/8/layout/vList2"/>
    <dgm:cxn modelId="{9F7B0355-4530-4D7B-8AE9-F8859CF9E312}" type="presParOf" srcId="{473678C3-AD96-40B2-80AC-1D08F8487EBE}" destId="{29D4FDDB-9E9E-461D-9FEA-28CF9F610531}" srcOrd="7" destOrd="0" presId="urn:microsoft.com/office/officeart/2005/8/layout/vList2"/>
    <dgm:cxn modelId="{0B7889DB-2D86-4EE5-B942-0942EBA9CF3D}" type="presParOf" srcId="{473678C3-AD96-40B2-80AC-1D08F8487EBE}" destId="{C274DC68-71F3-44FA-AEA8-9D45E939BE8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61548-2205-4F4E-B8C5-3DADAF1F65A9}">
      <dsp:nvSpPr>
        <dsp:cNvPr id="0" name=""/>
        <dsp:cNvSpPr/>
      </dsp:nvSpPr>
      <dsp:spPr>
        <a:xfrm>
          <a:off x="0" y="33872"/>
          <a:ext cx="7424423" cy="1689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sz="1900" kern="1200"/>
        </a:p>
      </dsp:txBody>
      <dsp:txXfrm>
        <a:off x="82474" y="116346"/>
        <a:ext cx="7259475" cy="1524532"/>
      </dsp:txXfrm>
    </dsp:sp>
    <dsp:sp modelId="{C5240C7F-EF70-4A64-A7F8-5AF79513F5F4}">
      <dsp:nvSpPr>
        <dsp:cNvPr id="0" name=""/>
        <dsp:cNvSpPr/>
      </dsp:nvSpPr>
      <dsp:spPr>
        <a:xfrm>
          <a:off x="0" y="1778072"/>
          <a:ext cx="7424423" cy="168948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sz="1900" kern="1200"/>
        </a:p>
      </dsp:txBody>
      <dsp:txXfrm>
        <a:off x="82474" y="1860546"/>
        <a:ext cx="7259475" cy="1524532"/>
      </dsp:txXfrm>
    </dsp:sp>
    <dsp:sp modelId="{37548725-5165-4A4B-BEA3-EFFDEF8D1BBC}">
      <dsp:nvSpPr>
        <dsp:cNvPr id="0" name=""/>
        <dsp:cNvSpPr/>
      </dsp:nvSpPr>
      <dsp:spPr>
        <a:xfrm>
          <a:off x="0" y="3522272"/>
          <a:ext cx="7424423" cy="168948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sp:txBody>
      <dsp:txXfrm>
        <a:off x="82474" y="3604746"/>
        <a:ext cx="7259475" cy="1524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9D5C6-E58E-4C8C-95B5-E1BCB787C95E}">
      <dsp:nvSpPr>
        <dsp:cNvPr id="0" name=""/>
        <dsp:cNvSpPr/>
      </dsp:nvSpPr>
      <dsp:spPr>
        <a:xfrm>
          <a:off x="0" y="741632"/>
          <a:ext cx="7424423" cy="687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Backend: </a:t>
          </a:r>
          <a:r>
            <a:rPr lang="en-US" sz="2800" kern="1200"/>
            <a:t>Java și Spring Boot pentru logica de server.</a:t>
          </a:r>
        </a:p>
      </dsp:txBody>
      <dsp:txXfrm>
        <a:off x="33583" y="775215"/>
        <a:ext cx="7357257" cy="620794"/>
      </dsp:txXfrm>
    </dsp:sp>
    <dsp:sp modelId="{6B8399ED-F9F7-4CEE-BDEB-8492C010440F}">
      <dsp:nvSpPr>
        <dsp:cNvPr id="0" name=""/>
        <dsp:cNvSpPr/>
      </dsp:nvSpPr>
      <dsp:spPr>
        <a:xfrm>
          <a:off x="0" y="1510232"/>
          <a:ext cx="7424423" cy="687960"/>
        </a:xfrm>
        <a:prstGeom prst="roundRect">
          <a:avLst/>
        </a:prstGeom>
        <a:solidFill>
          <a:schemeClr val="accent2">
            <a:hueOff val="-4721380"/>
            <a:satOff val="9088"/>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Frontend: </a:t>
          </a:r>
          <a:r>
            <a:rPr lang="en-US" sz="2800" kern="1200"/>
            <a:t>React.</a:t>
          </a:r>
        </a:p>
      </dsp:txBody>
      <dsp:txXfrm>
        <a:off x="33583" y="1543815"/>
        <a:ext cx="7357257" cy="620794"/>
      </dsp:txXfrm>
    </dsp:sp>
    <dsp:sp modelId="{4C4BE3AF-6309-4C21-9F93-9DE329BADE68}">
      <dsp:nvSpPr>
        <dsp:cNvPr id="0" name=""/>
        <dsp:cNvSpPr/>
      </dsp:nvSpPr>
      <dsp:spPr>
        <a:xfrm>
          <a:off x="0" y="2278832"/>
          <a:ext cx="7424423" cy="68796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Bază de Date: </a:t>
          </a:r>
          <a:r>
            <a:rPr lang="en-US" sz="2800" kern="1200"/>
            <a:t>MySQL.</a:t>
          </a:r>
        </a:p>
      </dsp:txBody>
      <dsp:txXfrm>
        <a:off x="33583" y="2312415"/>
        <a:ext cx="7357257" cy="620794"/>
      </dsp:txXfrm>
    </dsp:sp>
    <dsp:sp modelId="{BEFB435B-40FD-4D0F-9403-70993D72779C}">
      <dsp:nvSpPr>
        <dsp:cNvPr id="0" name=""/>
        <dsp:cNvSpPr/>
      </dsp:nvSpPr>
      <dsp:spPr>
        <a:xfrm>
          <a:off x="0" y="3047432"/>
          <a:ext cx="7424423" cy="687960"/>
        </a:xfrm>
        <a:prstGeom prst="roundRect">
          <a:avLst/>
        </a:prstGeom>
        <a:solidFill>
          <a:schemeClr val="accent2">
            <a:hueOff val="-14164138"/>
            <a:satOff val="27263"/>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Securitate și Autentificare: </a:t>
          </a:r>
          <a:r>
            <a:rPr lang="en-US" sz="2800" kern="1200"/>
            <a:t>Spring Security cu JWT.</a:t>
          </a:r>
        </a:p>
      </dsp:txBody>
      <dsp:txXfrm>
        <a:off x="33583" y="3081015"/>
        <a:ext cx="7357257" cy="620794"/>
      </dsp:txXfrm>
    </dsp:sp>
    <dsp:sp modelId="{C274DC68-71F3-44FA-AEA8-9D45E939BE8A}">
      <dsp:nvSpPr>
        <dsp:cNvPr id="0" name=""/>
        <dsp:cNvSpPr/>
      </dsp:nvSpPr>
      <dsp:spPr>
        <a:xfrm>
          <a:off x="0" y="3816032"/>
          <a:ext cx="7424423" cy="68796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Mesagerie: </a:t>
          </a:r>
          <a:r>
            <a:rPr lang="en-US" sz="2800" kern="1200"/>
            <a:t>WebSocket pentru comunicare în timp real.</a:t>
          </a:r>
        </a:p>
      </dsp:txBody>
      <dsp:txXfrm>
        <a:off x="33583" y="3849615"/>
        <a:ext cx="7357257" cy="6207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11/19/2024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18310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3067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11/19/2024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11/19/2024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ro-RO" sz="3600" b="1" dirty="0"/>
              <a:t>Platforma Web Pentru Recomand</a:t>
            </a:r>
            <a:r>
              <a:rPr lang="ro-RO" sz="3600" dirty="0"/>
              <a:t>ă</a:t>
            </a:r>
            <a:r>
              <a:rPr lang="ro-RO" sz="3600" b="1" dirty="0"/>
              <a:t>ri Filme</a:t>
            </a:r>
            <a:endParaRPr lang="en-US" sz="3600" b="1" i="1" kern="1200" cap="all" baseline="0" dirty="0">
              <a:solidFill>
                <a:schemeClr val="tx2"/>
              </a:solidFill>
            </a:endParaRPr>
          </a:p>
        </p:txBody>
      </p:sp>
      <p:pic>
        <p:nvPicPr>
          <p:cNvPr id="6" name="Picture Placeholder 5" descr="A movie theater with popcorn and movie reels&#10;&#10;Description automatically generated">
            <a:extLst>
              <a:ext uri="{FF2B5EF4-FFF2-40B4-BE49-F238E27FC236}">
                <a16:creationId xmlns:a16="http://schemas.microsoft.com/office/drawing/2014/main" id="{6167D4F7-4D4D-82CE-3F8D-7AA746C0DC7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89" r="4090"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32" name="Straight Connector 31">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DCD51-938B-7169-C171-6C9CF3B31E7E}"/>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b="1"/>
              <a:t>Diagrama de obiecte</a:t>
            </a:r>
          </a:p>
        </p:txBody>
      </p:sp>
      <p:cxnSp>
        <p:nvCxnSpPr>
          <p:cNvPr id="54" name="Straight Connector 53">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507358CC-0DF8-E004-84A4-A921A5A87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371" y="533400"/>
            <a:ext cx="8223258" cy="3721025"/>
          </a:xfrm>
          <a:prstGeom prst="rect">
            <a:avLst/>
          </a:prstGeom>
        </p:spPr>
      </p:pic>
    </p:spTree>
    <p:extLst>
      <p:ext uri="{BB962C8B-B14F-4D97-AF65-F5344CB8AC3E}">
        <p14:creationId xmlns:p14="http://schemas.microsoft.com/office/powerpoint/2010/main" val="40144341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CF69-F980-A609-AB4C-F3AAE9B50A81}"/>
              </a:ext>
            </a:extLst>
          </p:cNvPr>
          <p:cNvSpPr>
            <a:spLocks noGrp="1"/>
          </p:cNvSpPr>
          <p:nvPr>
            <p:ph type="title"/>
          </p:nvPr>
        </p:nvSpPr>
        <p:spPr>
          <a:xfrm>
            <a:off x="1747157" y="54430"/>
            <a:ext cx="9002486" cy="674913"/>
          </a:xfrm>
        </p:spPr>
        <p:txBody>
          <a:bodyPr>
            <a:normAutofit/>
          </a:bodyPr>
          <a:lstStyle/>
          <a:p>
            <a:pPr algn="ctr"/>
            <a:r>
              <a:rPr lang="en-US" sz="3200" b="1" dirty="0" err="1"/>
              <a:t>Diagrama</a:t>
            </a:r>
            <a:r>
              <a:rPr lang="en-US" sz="3200" b="1" dirty="0"/>
              <a:t> de </a:t>
            </a:r>
            <a:r>
              <a:rPr lang="en-US" sz="3200" b="1" dirty="0" err="1"/>
              <a:t>Secven</a:t>
            </a:r>
            <a:r>
              <a:rPr lang="en-US" sz="3200" dirty="0" err="1"/>
              <a:t>ț</a:t>
            </a:r>
            <a:r>
              <a:rPr lang="en-US" sz="3200" b="1" dirty="0" err="1"/>
              <a:t>iere</a:t>
            </a:r>
            <a:r>
              <a:rPr lang="en-US" sz="3200" b="1" dirty="0"/>
              <a:t>:</a:t>
            </a:r>
          </a:p>
        </p:txBody>
      </p:sp>
      <p:pic>
        <p:nvPicPr>
          <p:cNvPr id="6" name="Picture 5" descr="A black and white grid&#10;&#10;Description automatically generated">
            <a:extLst>
              <a:ext uri="{FF2B5EF4-FFF2-40B4-BE49-F238E27FC236}">
                <a16:creationId xmlns:a16="http://schemas.microsoft.com/office/drawing/2014/main" id="{DB17C1D9-5CA7-C595-1BE8-5BD517E7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29343"/>
            <a:ext cx="11887200" cy="6057100"/>
          </a:xfrm>
          <a:prstGeom prst="rect">
            <a:avLst/>
          </a:prstGeom>
        </p:spPr>
      </p:pic>
    </p:spTree>
    <p:extLst>
      <p:ext uri="{BB962C8B-B14F-4D97-AF65-F5344CB8AC3E}">
        <p14:creationId xmlns:p14="http://schemas.microsoft.com/office/powerpoint/2010/main" val="20350459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20886-679F-AC97-F6A6-42FCBDFB865D}"/>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Activitate</a:t>
            </a:r>
            <a:endParaRPr lang="en-US" b="1" dirty="0"/>
          </a:p>
        </p:txBody>
      </p:sp>
      <p:pic>
        <p:nvPicPr>
          <p:cNvPr id="4" name="Picture 3" descr="A diagram of a diagram&#10;&#10;Description automatically generated">
            <a:extLst>
              <a:ext uri="{FF2B5EF4-FFF2-40B4-BE49-F238E27FC236}">
                <a16:creationId xmlns:a16="http://schemas.microsoft.com/office/drawing/2014/main" id="{D212AC2A-CEB1-364B-C5B6-7A6AA2583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066" y="203498"/>
            <a:ext cx="2647023" cy="6340177"/>
          </a:xfrm>
          <a:prstGeom prst="rect">
            <a:avLst/>
          </a:prstGeom>
        </p:spPr>
      </p:pic>
      <p:cxnSp>
        <p:nvCxnSpPr>
          <p:cNvPr id="27" name="Straight Connector 26">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30027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D875A4-3DBE-D3F0-3AA0-DF327C6C5F5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Tranzi</a:t>
            </a:r>
            <a:r>
              <a:rPr lang="en-US" dirty="0" err="1"/>
              <a:t>ț</a:t>
            </a:r>
            <a:r>
              <a:rPr lang="en-US" b="1" dirty="0" err="1"/>
              <a:t>ie</a:t>
            </a:r>
            <a:r>
              <a:rPr lang="en-US" b="1" dirty="0"/>
              <a:t> </a:t>
            </a:r>
            <a:r>
              <a:rPr lang="en-US" b="1" dirty="0" err="1"/>
              <a:t>St</a:t>
            </a:r>
            <a:r>
              <a:rPr lang="en-US" dirty="0" err="1"/>
              <a:t>ă</a:t>
            </a:r>
            <a:r>
              <a:rPr lang="en-US" b="1" dirty="0" err="1"/>
              <a:t>ri</a:t>
            </a:r>
            <a:endParaRPr lang="en-US" b="1" dirty="0"/>
          </a:p>
        </p:txBody>
      </p:sp>
      <p:pic>
        <p:nvPicPr>
          <p:cNvPr id="6" name="Picture 5" descr="A diagram of a product&#10;&#10;Description automatically generated">
            <a:extLst>
              <a:ext uri="{FF2B5EF4-FFF2-40B4-BE49-F238E27FC236}">
                <a16:creationId xmlns:a16="http://schemas.microsoft.com/office/drawing/2014/main" id="{C7715296-782F-7D39-D83C-F4AA2B43E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83398"/>
            <a:ext cx="6593401" cy="5291204"/>
          </a:xfrm>
          <a:prstGeom prst="rect">
            <a:avLst/>
          </a:prstGeom>
        </p:spPr>
      </p:pic>
      <p:cxnSp>
        <p:nvCxnSpPr>
          <p:cNvPr id="69" name="Straight Connector 68">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407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48A219-E90D-9439-C81D-0DA2B36EE3E1}"/>
              </a:ext>
            </a:extLst>
          </p:cNvPr>
          <p:cNvSpPr>
            <a:spLocks noGrp="1"/>
          </p:cNvSpPr>
          <p:nvPr>
            <p:ph type="title"/>
          </p:nvPr>
        </p:nvSpPr>
        <p:spPr>
          <a:xfrm>
            <a:off x="1129552" y="584791"/>
            <a:ext cx="9932896" cy="1148665"/>
          </a:xfrm>
        </p:spPr>
        <p:txBody>
          <a:bodyPr>
            <a:normAutofit/>
          </a:bodyPr>
          <a:lstStyle/>
          <a:p>
            <a:r>
              <a:rPr lang="en-US" b="1" dirty="0" err="1"/>
              <a:t>Diagrama</a:t>
            </a:r>
            <a:r>
              <a:rPr lang="en-US" b="1" dirty="0"/>
              <a:t> de </a:t>
            </a:r>
            <a:r>
              <a:rPr lang="en-US" b="1" dirty="0" err="1"/>
              <a:t>comunicare</a:t>
            </a:r>
            <a:endParaRPr lang="en-US" b="1" dirty="0"/>
          </a:p>
        </p:txBody>
      </p:sp>
      <p:cxnSp>
        <p:nvCxnSpPr>
          <p:cNvPr id="15" name="Straight Connector 14">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9192E07-0AEF-E707-CCE8-3FC70B9C3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71" y="3429000"/>
            <a:ext cx="11948457" cy="1040432"/>
          </a:xfrm>
          <a:prstGeom prst="rect">
            <a:avLst/>
          </a:prstGeom>
        </p:spPr>
      </p:pic>
    </p:spTree>
    <p:extLst>
      <p:ext uri="{BB962C8B-B14F-4D97-AF65-F5344CB8AC3E}">
        <p14:creationId xmlns:p14="http://schemas.microsoft.com/office/powerpoint/2010/main" val="138845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02A54C-35AE-9C82-89D5-A844F922D788}"/>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err="1"/>
              <a:t>Diagrama</a:t>
            </a:r>
            <a:r>
              <a:rPr lang="en-US" b="1" dirty="0"/>
              <a:t> de </a:t>
            </a:r>
            <a:r>
              <a:rPr lang="en-US" b="1" dirty="0" err="1"/>
              <a:t>pachete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F8D32AB5-7B3E-122F-751A-37923E6C0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755" y="1493215"/>
            <a:ext cx="7228091" cy="3867029"/>
          </a:xfrm>
          <a:prstGeom prst="rect">
            <a:avLst/>
          </a:prstGeom>
        </p:spPr>
      </p:pic>
    </p:spTree>
    <p:extLst>
      <p:ext uri="{BB962C8B-B14F-4D97-AF65-F5344CB8AC3E}">
        <p14:creationId xmlns:p14="http://schemas.microsoft.com/office/powerpoint/2010/main" val="14736518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93" name="Rectangle 309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731E90-03F5-5819-E57A-5289BF0CE015}"/>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dirty="0" err="1"/>
              <a:t>Diagrama</a:t>
            </a:r>
            <a:r>
              <a:rPr lang="en-US" sz="4600" b="1" dirty="0"/>
              <a:t> de </a:t>
            </a:r>
            <a:r>
              <a:rPr lang="en-US" sz="4600" b="1" dirty="0" err="1"/>
              <a:t>componente</a:t>
            </a:r>
            <a:endParaRPr lang="en-US" sz="4600" b="1" dirty="0"/>
          </a:p>
        </p:txBody>
      </p:sp>
      <p:cxnSp>
        <p:nvCxnSpPr>
          <p:cNvPr id="3097" name="Straight Connector 309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A diagram of a server&#10;&#10;Description automatically generated">
            <a:extLst>
              <a:ext uri="{FF2B5EF4-FFF2-40B4-BE49-F238E27FC236}">
                <a16:creationId xmlns:a16="http://schemas.microsoft.com/office/drawing/2014/main" id="{58482A9D-3F8E-1888-A3C4-CEA73CBDD5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718431"/>
            <a:ext cx="5562600" cy="34297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3527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5D5FF7-CC24-6D0B-B2E6-760CBA66AA64}"/>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a:t>Diagrama de desf</a:t>
            </a:r>
            <a:r>
              <a:rPr lang="en-US" sz="4600"/>
              <a:t>ăș</a:t>
            </a:r>
            <a:r>
              <a:rPr lang="en-US" sz="4600" b="1"/>
              <a:t>urare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 process&#10;&#10;Description automatically generated">
            <a:extLst>
              <a:ext uri="{FF2B5EF4-FFF2-40B4-BE49-F238E27FC236}">
                <a16:creationId xmlns:a16="http://schemas.microsoft.com/office/drawing/2014/main" id="{D310B17C-EE46-6283-855D-C6FEC9B76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0503" y="541964"/>
            <a:ext cx="1633593" cy="5782635"/>
          </a:xfrm>
          <a:prstGeom prst="rect">
            <a:avLst/>
          </a:prstGeom>
        </p:spPr>
      </p:pic>
    </p:spTree>
    <p:extLst>
      <p:ext uri="{BB962C8B-B14F-4D97-AF65-F5344CB8AC3E}">
        <p14:creationId xmlns:p14="http://schemas.microsoft.com/office/powerpoint/2010/main" val="16277015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F94FF1-3A7D-F388-897E-DE0F14542143}"/>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b="1"/>
              <a:t>Diagram</a:t>
            </a:r>
            <a:r>
              <a:rPr lang="en-US" sz="5400"/>
              <a:t>ă </a:t>
            </a:r>
            <a:r>
              <a:rPr lang="en-US" sz="5400" b="1"/>
              <a:t>baz</a:t>
            </a:r>
            <a:r>
              <a:rPr lang="en-US" sz="5400"/>
              <a:t>ă </a:t>
            </a:r>
            <a:r>
              <a:rPr lang="en-US" sz="5400" b="1"/>
              <a:t>de date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10;&#10;Description automatically generated">
            <a:extLst>
              <a:ext uri="{FF2B5EF4-FFF2-40B4-BE49-F238E27FC236}">
                <a16:creationId xmlns:a16="http://schemas.microsoft.com/office/drawing/2014/main" id="{FF1D8052-4390-EA62-1662-6C0E9B149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707" y="1893195"/>
            <a:ext cx="6512872" cy="3712336"/>
          </a:xfrm>
          <a:prstGeom prst="rect">
            <a:avLst/>
          </a:prstGeom>
        </p:spPr>
      </p:pic>
    </p:spTree>
    <p:extLst>
      <p:ext uri="{BB962C8B-B14F-4D97-AF65-F5344CB8AC3E}">
        <p14:creationId xmlns:p14="http://schemas.microsoft.com/office/powerpoint/2010/main" val="30492403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410A1E-ED02-10BC-2DB0-DCC129E47B1E}"/>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a:t>Diagram</a:t>
            </a:r>
            <a:r>
              <a:rPr lang="ro-RO" b="1" dirty="0"/>
              <a:t>ă</a:t>
            </a:r>
            <a:r>
              <a:rPr lang="en-US" b="1" dirty="0"/>
              <a:t> </a:t>
            </a:r>
            <a:r>
              <a:rPr lang="en-US" b="1" dirty="0" err="1"/>
              <a:t>usecase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171EBCBA-D783-36FB-5C3B-3D7E5CC03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707" y="528860"/>
            <a:ext cx="4506186" cy="5795740"/>
          </a:xfrm>
          <a:prstGeom prst="rect">
            <a:avLst/>
          </a:prstGeom>
        </p:spPr>
      </p:pic>
    </p:spTree>
    <p:extLst>
      <p:ext uri="{BB962C8B-B14F-4D97-AF65-F5344CB8AC3E}">
        <p14:creationId xmlns:p14="http://schemas.microsoft.com/office/powerpoint/2010/main" val="40183750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ro-RO" sz="2400" b="1" u="sng" dirty="0"/>
              <a:t>Cuprins:</a:t>
            </a:r>
          </a:p>
          <a:p>
            <a:pPr marL="342900" indent="-342900">
              <a:buFont typeface="+mj-lt"/>
              <a:buAutoNum type="arabicPeriod"/>
            </a:pPr>
            <a:r>
              <a:rPr lang="ro-RO" b="1" dirty="0"/>
              <a:t>Prezentare Generala</a:t>
            </a:r>
          </a:p>
          <a:p>
            <a:pPr marL="342900" indent="-342900">
              <a:buFont typeface="+mj-lt"/>
              <a:buAutoNum type="arabicPeriod"/>
            </a:pPr>
            <a:r>
              <a:rPr lang="ro-RO" b="1" dirty="0"/>
              <a:t>Fundamente Teoretice</a:t>
            </a:r>
          </a:p>
          <a:p>
            <a:pPr marL="342900" indent="-342900">
              <a:buFont typeface="+mj-lt"/>
              <a:buAutoNum type="arabicPeriod"/>
            </a:pPr>
            <a:r>
              <a:rPr lang="ro-RO" b="1" dirty="0"/>
              <a:t>Tehnologie IT</a:t>
            </a:r>
          </a:p>
          <a:p>
            <a:pPr marL="342900" indent="-342900">
              <a:buFont typeface="+mj-lt"/>
              <a:buAutoNum type="arabicPeriod"/>
            </a:pPr>
            <a:r>
              <a:rPr lang="ro-RO" b="1" dirty="0"/>
              <a:t>Arhitectura si Designul Sistemului </a:t>
            </a:r>
          </a:p>
          <a:p>
            <a:pPr marL="342900" indent="-342900">
              <a:buFont typeface="+mj-lt"/>
              <a:buAutoNum type="arabicPeriod"/>
            </a:pPr>
            <a:r>
              <a:rPr lang="ro-RO" b="1" dirty="0"/>
              <a:t>Prezentarea interactivității</a:t>
            </a:r>
          </a:p>
          <a:p>
            <a:pPr marL="342900" indent="-342900">
              <a:buFont typeface="+mj-lt"/>
              <a:buAutoNum type="arabicPeriod"/>
            </a:pPr>
            <a:r>
              <a:rPr lang="ro-RO" b="1" dirty="0"/>
              <a:t>Portabilitate</a:t>
            </a:r>
          </a:p>
          <a:p>
            <a:endParaRPr lang="ro-RO" b="1" dirty="0"/>
          </a:p>
          <a:p>
            <a:endParaRPr lang="ro-RO" dirty="0"/>
          </a:p>
        </p:txBody>
      </p:sp>
    </p:spTree>
    <p:extLst>
      <p:ext uri="{BB962C8B-B14F-4D97-AF65-F5344CB8AC3E}">
        <p14:creationId xmlns:p14="http://schemas.microsoft.com/office/powerpoint/2010/main" val="10383511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D440C6-D843-839B-1F85-54DCB4A07F5F}"/>
              </a:ext>
            </a:extLst>
          </p:cNvPr>
          <p:cNvSpPr>
            <a:spLocks noGrp="1"/>
          </p:cNvSpPr>
          <p:nvPr>
            <p:ph type="title"/>
          </p:nvPr>
        </p:nvSpPr>
        <p:spPr>
          <a:xfrm>
            <a:off x="7218705" y="542926"/>
            <a:ext cx="4439894" cy="1668143"/>
          </a:xfrm>
        </p:spPr>
        <p:txBody>
          <a:bodyPr>
            <a:normAutofit/>
          </a:bodyPr>
          <a:lstStyle/>
          <a:p>
            <a:r>
              <a:rPr lang="en-US" sz="3400" err="1"/>
              <a:t>Prezentarea</a:t>
            </a:r>
            <a:r>
              <a:rPr lang="en-US" sz="3400"/>
              <a:t> </a:t>
            </a:r>
            <a:r>
              <a:rPr lang="en-US" sz="3400" err="1"/>
              <a:t>interactivitatii</a:t>
            </a:r>
            <a:endParaRPr lang="en-US" sz="3400"/>
          </a:p>
        </p:txBody>
      </p:sp>
      <p:pic>
        <p:nvPicPr>
          <p:cNvPr id="4098" name="Picture 1">
            <a:extLst>
              <a:ext uri="{FF2B5EF4-FFF2-40B4-BE49-F238E27FC236}">
                <a16:creationId xmlns:a16="http://schemas.microsoft.com/office/drawing/2014/main" id="{A11833DC-29F9-BE30-2E8E-89137281A1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1953385"/>
            <a:ext cx="5270053" cy="29512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07" name="Straight Connector 4106">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F2EF8E-FDC3-A8E4-BA01-F87EC4744DCA}"/>
              </a:ext>
            </a:extLst>
          </p:cNvPr>
          <p:cNvSpPr>
            <a:spLocks noGrp="1"/>
          </p:cNvSpPr>
          <p:nvPr>
            <p:ph idx="1"/>
          </p:nvPr>
        </p:nvSpPr>
        <p:spPr>
          <a:xfrm>
            <a:off x="7218706" y="2211069"/>
            <a:ext cx="4439894" cy="4113531"/>
          </a:xfrm>
        </p:spPr>
        <p:txBody>
          <a:bodyPr>
            <a:normAutofit/>
          </a:bodyPr>
          <a:lstStyle/>
          <a:p>
            <a:pPr algn="just">
              <a:lnSpc>
                <a:spcPct val="90000"/>
              </a:lnSpc>
            </a:pPr>
            <a:r>
              <a:rPr lang="en-US" dirty="0" err="1"/>
              <a:t>Aplicația</a:t>
            </a:r>
            <a:r>
              <a:rPr lang="en-US" dirty="0"/>
              <a:t> </a:t>
            </a:r>
            <a:r>
              <a:rPr lang="en-US" dirty="0" err="1"/>
              <a:t>va</a:t>
            </a:r>
            <a:r>
              <a:rPr lang="en-US" dirty="0"/>
              <a:t> </a:t>
            </a:r>
            <a:r>
              <a:rPr lang="en-US" dirty="0" err="1"/>
              <a:t>oferi</a:t>
            </a:r>
            <a:r>
              <a:rPr lang="en-US" dirty="0"/>
              <a:t> </a:t>
            </a:r>
            <a:r>
              <a:rPr lang="en-US" dirty="0" err="1"/>
              <a:t>utilizatorilor</a:t>
            </a:r>
            <a:r>
              <a:rPr lang="en-US" dirty="0"/>
              <a:t> o </a:t>
            </a:r>
            <a:r>
              <a:rPr lang="en-US" dirty="0" err="1"/>
              <a:t>interfață</a:t>
            </a:r>
            <a:r>
              <a:rPr lang="en-US" dirty="0"/>
              <a:t> web </a:t>
            </a:r>
            <a:r>
              <a:rPr lang="en-US" dirty="0" err="1"/>
              <a:t>intuitivă</a:t>
            </a:r>
            <a:r>
              <a:rPr lang="en-US" dirty="0"/>
              <a:t> </a:t>
            </a:r>
            <a:r>
              <a:rPr lang="en-US" dirty="0" err="1"/>
              <a:t>și</a:t>
            </a:r>
            <a:r>
              <a:rPr lang="en-US" dirty="0"/>
              <a:t> </a:t>
            </a:r>
            <a:r>
              <a:rPr lang="en-US" dirty="0" err="1"/>
              <a:t>prietenoasă</a:t>
            </a:r>
            <a:r>
              <a:rPr lang="en-US" dirty="0"/>
              <a:t>, </a:t>
            </a:r>
            <a:r>
              <a:rPr lang="en-US" dirty="0" err="1"/>
              <a:t>facilitând</a:t>
            </a:r>
            <a:r>
              <a:rPr lang="en-US" dirty="0"/>
              <a:t> </a:t>
            </a:r>
            <a:r>
              <a:rPr lang="en-US" dirty="0" err="1"/>
              <a:t>interacțiunea</a:t>
            </a:r>
            <a:r>
              <a:rPr lang="en-US" dirty="0"/>
              <a:t> cu </a:t>
            </a:r>
            <a:r>
              <a:rPr lang="en-US" dirty="0" err="1"/>
              <a:t>sistemul</a:t>
            </a:r>
            <a:r>
              <a:rPr lang="en-US" dirty="0"/>
              <a:t>. </a:t>
            </a:r>
            <a:r>
              <a:rPr lang="en-US" dirty="0" err="1"/>
              <a:t>Utilizatorii</a:t>
            </a:r>
            <a:r>
              <a:rPr lang="en-US" dirty="0"/>
              <a:t> </a:t>
            </a:r>
            <a:r>
              <a:rPr lang="en-US" dirty="0" err="1"/>
              <a:t>vor</a:t>
            </a:r>
            <a:r>
              <a:rPr lang="en-US" dirty="0"/>
              <a:t> </a:t>
            </a:r>
            <a:r>
              <a:rPr lang="en-US" dirty="0" err="1"/>
              <a:t>trebui</a:t>
            </a:r>
            <a:r>
              <a:rPr lang="en-US" dirty="0"/>
              <a:t> </a:t>
            </a:r>
            <a:r>
              <a:rPr lang="en-US" dirty="0" err="1"/>
              <a:t>să</a:t>
            </a:r>
            <a:r>
              <a:rPr lang="en-US" dirty="0"/>
              <a:t> se </a:t>
            </a:r>
            <a:r>
              <a:rPr lang="en-US" dirty="0" err="1"/>
              <a:t>autentifice</a:t>
            </a:r>
            <a:r>
              <a:rPr lang="en-US" dirty="0"/>
              <a:t> </a:t>
            </a:r>
            <a:r>
              <a:rPr lang="en-US" dirty="0" err="1"/>
              <a:t>pentru</a:t>
            </a:r>
            <a:r>
              <a:rPr lang="en-US" dirty="0"/>
              <a:t> a </a:t>
            </a:r>
            <a:r>
              <a:rPr lang="en-US" dirty="0" err="1"/>
              <a:t>accesa</a:t>
            </a:r>
            <a:r>
              <a:rPr lang="en-US" dirty="0"/>
              <a:t> </a:t>
            </a:r>
            <a:r>
              <a:rPr lang="en-US" dirty="0" err="1"/>
              <a:t>funcționalitățile</a:t>
            </a:r>
            <a:r>
              <a:rPr lang="en-US" dirty="0"/>
              <a:t> </a:t>
            </a:r>
            <a:r>
              <a:rPr lang="en-US" dirty="0" err="1"/>
              <a:t>platformei</a:t>
            </a:r>
            <a:r>
              <a:rPr lang="en-US" dirty="0"/>
              <a:t>, care </a:t>
            </a:r>
            <a:r>
              <a:rPr lang="en-US" dirty="0" err="1"/>
              <a:t>vor</a:t>
            </a:r>
            <a:r>
              <a:rPr lang="en-US" dirty="0"/>
              <a:t> varia </a:t>
            </a:r>
            <a:r>
              <a:rPr lang="en-US" dirty="0" err="1"/>
              <a:t>în</a:t>
            </a:r>
            <a:r>
              <a:rPr lang="en-US" dirty="0"/>
              <a:t> </a:t>
            </a:r>
            <a:r>
              <a:rPr lang="en-US" dirty="0" err="1"/>
              <a:t>funcție</a:t>
            </a:r>
            <a:r>
              <a:rPr lang="en-US" dirty="0"/>
              <a:t> de </a:t>
            </a:r>
            <a:r>
              <a:rPr lang="en-US" dirty="0" err="1"/>
              <a:t>rolul</a:t>
            </a:r>
            <a:r>
              <a:rPr lang="en-US" dirty="0"/>
              <a:t> </a:t>
            </a:r>
            <a:r>
              <a:rPr lang="en-US" dirty="0" err="1"/>
              <a:t>atribuit</a:t>
            </a:r>
            <a:r>
              <a:rPr lang="en-US" dirty="0"/>
              <a:t> </a:t>
            </a:r>
            <a:r>
              <a:rPr lang="en-US" dirty="0" err="1"/>
              <a:t>fiecărui</a:t>
            </a:r>
            <a:r>
              <a:rPr lang="en-US" dirty="0"/>
              <a:t> </a:t>
            </a:r>
            <a:r>
              <a:rPr lang="en-US" dirty="0" err="1"/>
              <a:t>utilizator</a:t>
            </a:r>
            <a:r>
              <a:rPr lang="en-US" dirty="0"/>
              <a:t>. </a:t>
            </a:r>
            <a:r>
              <a:rPr lang="en-US" dirty="0" err="1"/>
              <a:t>Astfel</a:t>
            </a:r>
            <a:r>
              <a:rPr lang="en-US" dirty="0"/>
              <a:t>, </a:t>
            </a:r>
            <a:r>
              <a:rPr lang="en-US" dirty="0" err="1"/>
              <a:t>în</a:t>
            </a:r>
            <a:r>
              <a:rPr lang="en-US" dirty="0"/>
              <a:t> </a:t>
            </a:r>
            <a:r>
              <a:rPr lang="en-US" dirty="0" err="1"/>
              <a:t>funcție</a:t>
            </a:r>
            <a:r>
              <a:rPr lang="en-US" dirty="0"/>
              <a:t> de </a:t>
            </a:r>
            <a:r>
              <a:rPr lang="en-US" dirty="0" err="1"/>
              <a:t>permisiuni</a:t>
            </a:r>
            <a:r>
              <a:rPr lang="en-US" dirty="0"/>
              <a:t>, </a:t>
            </a:r>
            <a:r>
              <a:rPr lang="en-US" dirty="0" err="1"/>
              <a:t>aceștia</a:t>
            </a:r>
            <a:r>
              <a:rPr lang="en-US" dirty="0"/>
              <a:t> </a:t>
            </a:r>
            <a:r>
              <a:rPr lang="en-US" dirty="0" err="1"/>
              <a:t>vor</a:t>
            </a:r>
            <a:r>
              <a:rPr lang="en-US" dirty="0"/>
              <a:t> </a:t>
            </a:r>
            <a:r>
              <a:rPr lang="en-US" dirty="0" err="1"/>
              <a:t>putea</a:t>
            </a:r>
            <a:r>
              <a:rPr lang="en-US" dirty="0"/>
              <a:t> </a:t>
            </a:r>
            <a:r>
              <a:rPr lang="en-US" dirty="0" err="1"/>
              <a:t>accesa</a:t>
            </a:r>
            <a:r>
              <a:rPr lang="en-US" dirty="0"/>
              <a:t> </a:t>
            </a:r>
            <a:r>
              <a:rPr lang="en-US" dirty="0" err="1"/>
              <a:t>diferite</a:t>
            </a:r>
            <a:r>
              <a:rPr lang="en-US" dirty="0"/>
              <a:t> </a:t>
            </a:r>
            <a:r>
              <a:rPr lang="en-US" dirty="0" err="1"/>
              <a:t>secțiuni</a:t>
            </a:r>
            <a:r>
              <a:rPr lang="en-US" dirty="0"/>
              <a:t> </a:t>
            </a:r>
            <a:r>
              <a:rPr lang="en-US" dirty="0" err="1"/>
              <a:t>și</a:t>
            </a:r>
            <a:r>
              <a:rPr lang="en-US" dirty="0"/>
              <a:t> </a:t>
            </a:r>
            <a:r>
              <a:rPr lang="en-US" dirty="0" err="1"/>
              <a:t>opțiuni</a:t>
            </a:r>
            <a:r>
              <a:rPr lang="en-US" dirty="0"/>
              <a:t> </a:t>
            </a:r>
            <a:r>
              <a:rPr lang="en-US" dirty="0" err="1"/>
              <a:t>personalizate</a:t>
            </a:r>
            <a:r>
              <a:rPr lang="en-US" dirty="0"/>
              <a:t> ale </a:t>
            </a:r>
            <a:r>
              <a:rPr lang="en-US" dirty="0" err="1"/>
              <a:t>aplicației</a:t>
            </a:r>
            <a:r>
              <a:rPr lang="en-US" dirty="0"/>
              <a:t>.</a:t>
            </a:r>
          </a:p>
        </p:txBody>
      </p:sp>
    </p:spTree>
    <p:extLst>
      <p:ext uri="{BB962C8B-B14F-4D97-AF65-F5344CB8AC3E}">
        <p14:creationId xmlns:p14="http://schemas.microsoft.com/office/powerpoint/2010/main" val="15014217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98D8-494F-F813-2EC1-D7A180BF3BE6}"/>
              </a:ext>
            </a:extLst>
          </p:cNvPr>
          <p:cNvSpPr>
            <a:spLocks noGrp="1"/>
          </p:cNvSpPr>
          <p:nvPr>
            <p:ph type="title"/>
          </p:nvPr>
        </p:nvSpPr>
        <p:spPr/>
        <p:txBody>
          <a:bodyPr/>
          <a:lstStyle/>
          <a:p>
            <a:r>
              <a:rPr lang="en-US" b="1" dirty="0" err="1"/>
              <a:t>Portabilitate</a:t>
            </a:r>
            <a:endParaRPr lang="en-US" b="1" dirty="0"/>
          </a:p>
        </p:txBody>
      </p:sp>
      <p:sp>
        <p:nvSpPr>
          <p:cNvPr id="3" name="Content Placeholder 2">
            <a:extLst>
              <a:ext uri="{FF2B5EF4-FFF2-40B4-BE49-F238E27FC236}">
                <a16:creationId xmlns:a16="http://schemas.microsoft.com/office/drawing/2014/main" id="{58751A45-FEF5-B899-3F3E-CC4B0F69185F}"/>
              </a:ext>
              <a:ext uri="{C183D7F6-B498-43B3-948B-1728B52AA6E4}">
                <adec:decorative xmlns:adec="http://schemas.microsoft.com/office/drawing/2017/decorative" val="0"/>
              </a:ext>
            </a:extLst>
          </p:cNvPr>
          <p:cNvSpPr>
            <a:spLocks noGrp="1"/>
          </p:cNvSpPr>
          <p:nvPr>
            <p:ph idx="1"/>
          </p:nvPr>
        </p:nvSpPr>
        <p:spPr/>
        <p:txBody>
          <a:bodyPr>
            <a:normAutofit fontScale="92500"/>
          </a:bodyPr>
          <a:lstStyle/>
          <a:p>
            <a:pPr algn="just"/>
            <a:endParaRPr lang="en-US" dirty="0"/>
          </a:p>
          <a:p>
            <a:pPr marL="0" indent="0" algn="just">
              <a:buNone/>
            </a:pPr>
            <a:r>
              <a:rPr lang="en-US" dirty="0"/>
              <a:t>Prin </a:t>
            </a:r>
            <a:r>
              <a:rPr lang="en-US" dirty="0" err="1"/>
              <a:t>adoptarea</a:t>
            </a:r>
            <a:r>
              <a:rPr lang="en-US" dirty="0"/>
              <a:t> </a:t>
            </a:r>
            <a:r>
              <a:rPr lang="en-US" dirty="0" err="1"/>
              <a:t>tehnologiilor</a:t>
            </a:r>
            <a:r>
              <a:rPr lang="en-US" dirty="0"/>
              <a:t> </a:t>
            </a:r>
            <a:r>
              <a:rPr lang="en-US" dirty="0" err="1"/>
              <a:t>moderne</a:t>
            </a:r>
            <a:r>
              <a:rPr lang="en-US" dirty="0"/>
              <a:t> </a:t>
            </a:r>
            <a:r>
              <a:rPr lang="en-US" dirty="0" err="1"/>
              <a:t>și</a:t>
            </a:r>
            <a:r>
              <a:rPr lang="en-US" dirty="0"/>
              <a:t> a </a:t>
            </a:r>
            <a:r>
              <a:rPr lang="en-US" dirty="0" err="1"/>
              <a:t>standardelor</a:t>
            </a:r>
            <a:r>
              <a:rPr lang="en-US" dirty="0"/>
              <a:t> web </a:t>
            </a:r>
            <a:r>
              <a:rPr lang="en-US" dirty="0" err="1"/>
              <a:t>actuale</a:t>
            </a:r>
            <a:r>
              <a:rPr lang="en-US" dirty="0"/>
              <a:t>, </a:t>
            </a:r>
            <a:r>
              <a:rPr lang="en-US" dirty="0" err="1"/>
              <a:t>platforma</a:t>
            </a:r>
            <a:r>
              <a:rPr lang="en-US" dirty="0"/>
              <a:t> web </a:t>
            </a:r>
            <a:r>
              <a:rPr lang="en-US" dirty="0" err="1"/>
              <a:t>pentru</a:t>
            </a:r>
            <a:r>
              <a:rPr lang="en-US" dirty="0"/>
              <a:t> </a:t>
            </a:r>
            <a:r>
              <a:rPr lang="en-US" dirty="0" err="1"/>
              <a:t>recomandări</a:t>
            </a:r>
            <a:r>
              <a:rPr lang="en-US" dirty="0"/>
              <a:t> de </a:t>
            </a:r>
            <a:r>
              <a:rPr lang="en-US" dirty="0" err="1"/>
              <a:t>filme</a:t>
            </a:r>
            <a:r>
              <a:rPr lang="en-US" dirty="0"/>
              <a:t> </a:t>
            </a:r>
            <a:r>
              <a:rPr lang="en-US" dirty="0" err="1"/>
              <a:t>poate</a:t>
            </a:r>
            <a:r>
              <a:rPr lang="en-US" dirty="0"/>
              <a:t> </a:t>
            </a:r>
            <a:r>
              <a:rPr lang="en-US" dirty="0" err="1"/>
              <a:t>asigura</a:t>
            </a:r>
            <a:r>
              <a:rPr lang="en-US" dirty="0"/>
              <a:t> o </a:t>
            </a:r>
            <a:r>
              <a:rPr lang="en-US" dirty="0" err="1"/>
              <a:t>portabilitate</a:t>
            </a:r>
            <a:r>
              <a:rPr lang="en-US" dirty="0"/>
              <a:t> </a:t>
            </a:r>
            <a:r>
              <a:rPr lang="en-US" dirty="0" err="1"/>
              <a:t>ridicată</a:t>
            </a:r>
            <a:r>
              <a:rPr lang="en-US" dirty="0"/>
              <a:t> pe o </a:t>
            </a:r>
            <a:r>
              <a:rPr lang="en-US" dirty="0" err="1"/>
              <a:t>varietate</a:t>
            </a:r>
            <a:r>
              <a:rPr lang="en-US" dirty="0"/>
              <a:t> </a:t>
            </a:r>
            <a:r>
              <a:rPr lang="en-US" dirty="0" err="1"/>
              <a:t>extinsă</a:t>
            </a:r>
            <a:r>
              <a:rPr lang="en-US" dirty="0"/>
              <a:t> de </a:t>
            </a:r>
            <a:r>
              <a:rPr lang="en-US" dirty="0" err="1"/>
              <a:t>dispozitive</a:t>
            </a:r>
            <a:r>
              <a:rPr lang="en-US" dirty="0"/>
              <a:t>, </a:t>
            </a:r>
            <a:r>
              <a:rPr lang="en-US" dirty="0" err="1"/>
              <a:t>browsere</a:t>
            </a:r>
            <a:r>
              <a:rPr lang="en-US" dirty="0"/>
              <a:t> web, </a:t>
            </a:r>
            <a:r>
              <a:rPr lang="en-US" dirty="0" err="1"/>
              <a:t>sisteme</a:t>
            </a:r>
            <a:r>
              <a:rPr lang="en-US" dirty="0"/>
              <a:t> de </a:t>
            </a:r>
            <a:r>
              <a:rPr lang="en-US" dirty="0" err="1"/>
              <a:t>operare</a:t>
            </a:r>
            <a:r>
              <a:rPr lang="en-US" dirty="0"/>
              <a:t> </a:t>
            </a:r>
            <a:r>
              <a:rPr lang="en-US" dirty="0" err="1"/>
              <a:t>și</a:t>
            </a:r>
            <a:r>
              <a:rPr lang="en-US" dirty="0"/>
              <a:t> </a:t>
            </a:r>
            <a:r>
              <a:rPr lang="en-US" dirty="0" err="1"/>
              <a:t>medii</a:t>
            </a:r>
            <a:r>
              <a:rPr lang="en-US" dirty="0"/>
              <a:t> de </a:t>
            </a:r>
            <a:r>
              <a:rPr lang="en-US" dirty="0" err="1"/>
              <a:t>găzduire</a:t>
            </a:r>
            <a:r>
              <a:rPr lang="en-US" dirty="0"/>
              <a:t>. </a:t>
            </a:r>
            <a:endParaRPr lang="ro-RO" dirty="0"/>
          </a:p>
          <a:p>
            <a:pPr marL="0" indent="0" algn="just">
              <a:buNone/>
            </a:pPr>
            <a:endParaRPr lang="ro-RO" dirty="0"/>
          </a:p>
          <a:p>
            <a:pPr marL="0" indent="0" algn="just">
              <a:buNone/>
            </a:pPr>
            <a:r>
              <a:rPr lang="en-US" dirty="0" err="1"/>
              <a:t>Acest</a:t>
            </a:r>
            <a:r>
              <a:rPr lang="en-US" dirty="0"/>
              <a:t> </a:t>
            </a:r>
            <a:r>
              <a:rPr lang="en-US" dirty="0" err="1"/>
              <a:t>lucru</a:t>
            </a:r>
            <a:r>
              <a:rPr lang="en-US" dirty="0"/>
              <a:t> </a:t>
            </a:r>
            <a:r>
              <a:rPr lang="en-US" dirty="0" err="1"/>
              <a:t>va</a:t>
            </a:r>
            <a:r>
              <a:rPr lang="en-US" dirty="0"/>
              <a:t> </a:t>
            </a:r>
            <a:r>
              <a:rPr lang="en-US" dirty="0" err="1"/>
              <a:t>permite</a:t>
            </a:r>
            <a:r>
              <a:rPr lang="en-US" dirty="0"/>
              <a:t> </a:t>
            </a:r>
            <a:r>
              <a:rPr lang="en-US" dirty="0" err="1"/>
              <a:t>utilizatorilor</a:t>
            </a:r>
            <a:r>
              <a:rPr lang="en-US" dirty="0"/>
              <a:t> </a:t>
            </a:r>
            <a:r>
              <a:rPr lang="en-US" dirty="0" err="1"/>
              <a:t>să</a:t>
            </a:r>
            <a:r>
              <a:rPr lang="en-US" dirty="0"/>
              <a:t> </a:t>
            </a:r>
            <a:r>
              <a:rPr lang="en-US" dirty="0" err="1"/>
              <a:t>acceseze</a:t>
            </a:r>
            <a:r>
              <a:rPr lang="en-US" dirty="0"/>
              <a:t> </a:t>
            </a:r>
            <a:r>
              <a:rPr lang="en-US" dirty="0" err="1"/>
              <a:t>platforma</a:t>
            </a:r>
            <a:r>
              <a:rPr lang="en-US" dirty="0"/>
              <a:t> </a:t>
            </a:r>
            <a:r>
              <a:rPr lang="en-US" dirty="0" err="1"/>
              <a:t>fără</a:t>
            </a:r>
            <a:r>
              <a:rPr lang="en-US" dirty="0"/>
              <a:t> </a:t>
            </a:r>
            <a:r>
              <a:rPr lang="en-US" dirty="0" err="1"/>
              <a:t>limitări</a:t>
            </a:r>
            <a:r>
              <a:rPr lang="en-US" dirty="0"/>
              <a:t> </a:t>
            </a:r>
            <a:r>
              <a:rPr lang="en-US" dirty="0" err="1"/>
              <a:t>tehnologice</a:t>
            </a:r>
            <a:r>
              <a:rPr lang="en-US" dirty="0"/>
              <a:t>, </a:t>
            </a:r>
            <a:r>
              <a:rPr lang="en-US" dirty="0" err="1"/>
              <a:t>menținând</a:t>
            </a:r>
            <a:r>
              <a:rPr lang="en-US" dirty="0"/>
              <a:t> o </a:t>
            </a:r>
            <a:r>
              <a:rPr lang="en-US" dirty="0" err="1"/>
              <a:t>experiență</a:t>
            </a:r>
            <a:r>
              <a:rPr lang="en-US" dirty="0"/>
              <a:t> de </a:t>
            </a:r>
            <a:r>
              <a:rPr lang="en-US" dirty="0" err="1"/>
              <a:t>utilizare</a:t>
            </a:r>
            <a:r>
              <a:rPr lang="en-US" dirty="0"/>
              <a:t> </a:t>
            </a:r>
            <a:r>
              <a:rPr lang="en-US" dirty="0" err="1"/>
              <a:t>uniformă</a:t>
            </a:r>
            <a:r>
              <a:rPr lang="en-US" dirty="0"/>
              <a:t> </a:t>
            </a:r>
            <a:r>
              <a:rPr lang="en-US" dirty="0" err="1"/>
              <a:t>și</a:t>
            </a:r>
            <a:r>
              <a:rPr lang="en-US" dirty="0"/>
              <a:t> </a:t>
            </a:r>
            <a:r>
              <a:rPr lang="en-US" dirty="0" err="1"/>
              <a:t>consistentă</a:t>
            </a:r>
            <a:r>
              <a:rPr lang="en-US" dirty="0"/>
              <a:t>, </a:t>
            </a:r>
            <a:r>
              <a:rPr lang="en-US" dirty="0" err="1"/>
              <a:t>indiferent</a:t>
            </a:r>
            <a:r>
              <a:rPr lang="en-US" dirty="0"/>
              <a:t> de </a:t>
            </a:r>
            <a:r>
              <a:rPr lang="en-US" dirty="0" err="1"/>
              <a:t>configurația</a:t>
            </a:r>
            <a:r>
              <a:rPr lang="en-US" dirty="0"/>
              <a:t> </a:t>
            </a:r>
            <a:r>
              <a:rPr lang="en-US" dirty="0" err="1"/>
              <a:t>tehnică</a:t>
            </a:r>
            <a:r>
              <a:rPr lang="en-US" dirty="0"/>
              <a:t> </a:t>
            </a:r>
            <a:r>
              <a:rPr lang="en-US" dirty="0" err="1"/>
              <a:t>sau</a:t>
            </a:r>
            <a:r>
              <a:rPr lang="en-US" dirty="0"/>
              <a:t> </a:t>
            </a:r>
            <a:r>
              <a:rPr lang="en-US" dirty="0" err="1"/>
              <a:t>mediul</a:t>
            </a:r>
            <a:r>
              <a:rPr lang="en-US" dirty="0"/>
              <a:t> </a:t>
            </a:r>
            <a:r>
              <a:rPr lang="en-US" dirty="0" err="1"/>
              <a:t>utilizat</a:t>
            </a:r>
            <a:r>
              <a:rPr lang="en-US" dirty="0"/>
              <a:t>. De la desktop-</a:t>
            </a:r>
            <a:r>
              <a:rPr lang="en-US" dirty="0" err="1"/>
              <a:t>uri</a:t>
            </a:r>
            <a:r>
              <a:rPr lang="en-US" dirty="0"/>
              <a:t> </a:t>
            </a:r>
            <a:r>
              <a:rPr lang="en-US" dirty="0" err="1"/>
              <a:t>și</a:t>
            </a:r>
            <a:r>
              <a:rPr lang="en-US" dirty="0"/>
              <a:t> laptop-</a:t>
            </a:r>
            <a:r>
              <a:rPr lang="en-US" dirty="0" err="1"/>
              <a:t>uri</a:t>
            </a:r>
            <a:r>
              <a:rPr lang="en-US" dirty="0"/>
              <a:t> </a:t>
            </a:r>
            <a:r>
              <a:rPr lang="en-US" dirty="0" err="1"/>
              <a:t>până</a:t>
            </a:r>
            <a:r>
              <a:rPr lang="en-US" dirty="0"/>
              <a:t> la </a:t>
            </a:r>
            <a:r>
              <a:rPr lang="en-US" dirty="0" err="1"/>
              <a:t>tablete</a:t>
            </a:r>
            <a:r>
              <a:rPr lang="en-US" dirty="0"/>
              <a:t> </a:t>
            </a:r>
            <a:r>
              <a:rPr lang="en-US" dirty="0" err="1"/>
              <a:t>și</a:t>
            </a:r>
            <a:r>
              <a:rPr lang="en-US" dirty="0"/>
              <a:t> smartphone-</a:t>
            </a:r>
            <a:r>
              <a:rPr lang="en-US" dirty="0" err="1"/>
              <a:t>uri</a:t>
            </a:r>
            <a:r>
              <a:rPr lang="en-US" dirty="0"/>
              <a:t>, </a:t>
            </a:r>
            <a:r>
              <a:rPr lang="en-US" dirty="0" err="1"/>
              <a:t>și</a:t>
            </a:r>
            <a:r>
              <a:rPr lang="en-US" dirty="0"/>
              <a:t> de la </a:t>
            </a:r>
            <a:r>
              <a:rPr lang="en-US" dirty="0" err="1"/>
              <a:t>diferite</a:t>
            </a:r>
            <a:r>
              <a:rPr lang="en-US" dirty="0"/>
              <a:t> </a:t>
            </a:r>
            <a:r>
              <a:rPr lang="en-US" dirty="0" err="1"/>
              <a:t>platforme</a:t>
            </a:r>
            <a:r>
              <a:rPr lang="en-US" dirty="0"/>
              <a:t> de hosting la diverse </a:t>
            </a:r>
            <a:r>
              <a:rPr lang="en-US" dirty="0" err="1"/>
              <a:t>medii</a:t>
            </a:r>
            <a:r>
              <a:rPr lang="en-US" dirty="0"/>
              <a:t> cloud, </a:t>
            </a:r>
            <a:r>
              <a:rPr lang="en-US" dirty="0" err="1"/>
              <a:t>aplicația</a:t>
            </a:r>
            <a:r>
              <a:rPr lang="en-US" dirty="0"/>
              <a:t> </a:t>
            </a:r>
            <a:r>
              <a:rPr lang="en-US" dirty="0" err="1"/>
              <a:t>va</a:t>
            </a:r>
            <a:r>
              <a:rPr lang="en-US" dirty="0"/>
              <a:t> </a:t>
            </a:r>
            <a:r>
              <a:rPr lang="en-US" dirty="0" err="1"/>
              <a:t>putea</a:t>
            </a:r>
            <a:r>
              <a:rPr lang="en-US" dirty="0"/>
              <a:t> </a:t>
            </a:r>
            <a:r>
              <a:rPr lang="en-US" dirty="0" err="1"/>
              <a:t>funcționa</a:t>
            </a:r>
            <a:r>
              <a:rPr lang="en-US" dirty="0"/>
              <a:t> </a:t>
            </a:r>
            <a:r>
              <a:rPr lang="en-US" dirty="0" err="1"/>
              <a:t>fără</a:t>
            </a:r>
            <a:r>
              <a:rPr lang="en-US" dirty="0"/>
              <a:t> </a:t>
            </a:r>
            <a:r>
              <a:rPr lang="en-US" dirty="0" err="1"/>
              <a:t>adaptări</a:t>
            </a:r>
            <a:r>
              <a:rPr lang="en-US" dirty="0"/>
              <a:t> </a:t>
            </a:r>
            <a:r>
              <a:rPr lang="en-US" dirty="0" err="1"/>
              <a:t>semnificative</a:t>
            </a:r>
            <a:r>
              <a:rPr lang="en-US" dirty="0"/>
              <a:t>, </a:t>
            </a:r>
            <a:r>
              <a:rPr lang="en-US" dirty="0" err="1"/>
              <a:t>asigurând</a:t>
            </a:r>
            <a:r>
              <a:rPr lang="en-US" dirty="0"/>
              <a:t> o </a:t>
            </a:r>
            <a:r>
              <a:rPr lang="en-US" dirty="0" err="1"/>
              <a:t>performanță</a:t>
            </a:r>
            <a:r>
              <a:rPr lang="en-US" dirty="0"/>
              <a:t> </a:t>
            </a:r>
            <a:r>
              <a:rPr lang="en-US" dirty="0" err="1"/>
              <a:t>optimă</a:t>
            </a:r>
            <a:r>
              <a:rPr lang="en-US" dirty="0"/>
              <a:t> </a:t>
            </a:r>
            <a:r>
              <a:rPr lang="en-US" dirty="0" err="1"/>
              <a:t>și</a:t>
            </a:r>
            <a:r>
              <a:rPr lang="en-US" dirty="0"/>
              <a:t> o </a:t>
            </a:r>
            <a:r>
              <a:rPr lang="en-US" dirty="0" err="1"/>
              <a:t>interfață</a:t>
            </a:r>
            <a:r>
              <a:rPr lang="en-US" dirty="0"/>
              <a:t> </a:t>
            </a:r>
            <a:r>
              <a:rPr lang="en-US" dirty="0" err="1"/>
              <a:t>coerentă</a:t>
            </a:r>
            <a:r>
              <a:rPr lang="en-US" dirty="0"/>
              <a:t> </a:t>
            </a:r>
            <a:r>
              <a:rPr lang="en-US" dirty="0" err="1"/>
              <a:t>pentru</a:t>
            </a:r>
            <a:r>
              <a:rPr lang="en-US" dirty="0"/>
              <a:t> </a:t>
            </a:r>
            <a:r>
              <a:rPr lang="en-US" dirty="0" err="1"/>
              <a:t>toți</a:t>
            </a:r>
            <a:r>
              <a:rPr lang="en-US" dirty="0"/>
              <a:t> </a:t>
            </a:r>
            <a:r>
              <a:rPr lang="en-US" dirty="0" err="1"/>
              <a:t>utilizatorii</a:t>
            </a:r>
            <a:r>
              <a:rPr lang="en-US" dirty="0"/>
              <a:t>.</a:t>
            </a:r>
          </a:p>
          <a:p>
            <a:pPr algn="just"/>
            <a:endParaRPr lang="en-US" dirty="0"/>
          </a:p>
        </p:txBody>
      </p:sp>
    </p:spTree>
    <p:extLst>
      <p:ext uri="{BB962C8B-B14F-4D97-AF65-F5344CB8AC3E}">
        <p14:creationId xmlns:p14="http://schemas.microsoft.com/office/powerpoint/2010/main" val="48501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AB63F8-4BFD-6C64-FEE8-F7EA130188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F573E-9DFB-9ABD-82BD-A963B7563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23DD22-ED2D-267D-967A-9BFC809A9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EC70143-2888-60DE-5051-507D71E67901}"/>
              </a:ext>
            </a:extLst>
          </p:cNvPr>
          <p:cNvSpPr>
            <a:spLocks noGrp="1"/>
          </p:cNvSpPr>
          <p:nvPr>
            <p:ph type="title"/>
          </p:nvPr>
        </p:nvSpPr>
        <p:spPr>
          <a:xfrm>
            <a:off x="1129552" y="584791"/>
            <a:ext cx="9932896" cy="1148665"/>
          </a:xfrm>
        </p:spPr>
        <p:txBody>
          <a:bodyPr>
            <a:normAutofit/>
          </a:bodyPr>
          <a:lstStyle/>
          <a:p>
            <a:r>
              <a:rPr lang="ro-RO" dirty="0"/>
              <a:t>MULTUMESC PENTRU ATENTIE!</a:t>
            </a:r>
            <a:endParaRPr lang="en-US" dirty="0"/>
          </a:p>
        </p:txBody>
      </p:sp>
      <p:cxnSp>
        <p:nvCxnSpPr>
          <p:cNvPr id="15" name="Straight Connector 14">
            <a:extLst>
              <a:ext uri="{FF2B5EF4-FFF2-40B4-BE49-F238E27FC236}">
                <a16:creationId xmlns:a16="http://schemas.microsoft.com/office/drawing/2014/main" id="{C99DB527-492C-CEFF-8689-0F139C718B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26DA41-BC15-AB50-4910-31129349B2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DD480-7D98-A3C2-4A10-7A8D5851BD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6D8C97-E553-64D1-62D1-FD88DA32B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B9409D-8B04-93E1-8EFD-5AAC5B8CC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5E29FD-D3AC-A8DA-9B1A-5CA871E8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AEB3582-5FFC-B4B6-32E2-627F39AC06AB}"/>
              </a:ext>
            </a:extLst>
          </p:cNvPr>
          <p:cNvSpPr>
            <a:spLocks noGrp="1"/>
          </p:cNvSpPr>
          <p:nvPr>
            <p:ph idx="1"/>
          </p:nvPr>
        </p:nvSpPr>
        <p:spPr>
          <a:xfrm>
            <a:off x="1129552" y="2623302"/>
            <a:ext cx="9932896" cy="3553660"/>
          </a:xfrm>
        </p:spPr>
        <p:txBody>
          <a:bodyPr anchor="ctr">
            <a:normAutofit/>
          </a:bodyPr>
          <a:lstStyle/>
          <a:p>
            <a:endParaRPr lang="en-US" dirty="0"/>
          </a:p>
        </p:txBody>
      </p:sp>
    </p:spTree>
    <p:extLst>
      <p:ext uri="{BB962C8B-B14F-4D97-AF65-F5344CB8AC3E}">
        <p14:creationId xmlns:p14="http://schemas.microsoft.com/office/powerpoint/2010/main" val="22785267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4D559625-D799-C3A3-A305-13460EB0531D}"/>
              </a:ext>
            </a:extLst>
          </p:cNvPr>
          <p:cNvSpPr>
            <a:spLocks noGrp="1"/>
          </p:cNvSpPr>
          <p:nvPr>
            <p:ph type="title"/>
          </p:nvPr>
        </p:nvSpPr>
        <p:spPr>
          <a:xfrm>
            <a:off x="711810" y="714374"/>
            <a:ext cx="2472454" cy="1857375"/>
          </a:xfrm>
        </p:spPr>
        <p:txBody>
          <a:bodyPr vert="horz" lIns="91440" tIns="45720" rIns="91440" bIns="45720" rtlCol="0" anchor="t">
            <a:normAutofit/>
          </a:bodyPr>
          <a:lstStyle/>
          <a:p>
            <a:r>
              <a:rPr lang="en-US" sz="2000" b="1"/>
              <a:t>Prezentare General</a:t>
            </a:r>
            <a:r>
              <a:rPr lang="en-US" sz="2000"/>
              <a:t>ă</a:t>
            </a:r>
          </a:p>
        </p:txBody>
      </p:sp>
      <p:cxnSp>
        <p:nvCxnSpPr>
          <p:cNvPr id="32" name="Straight Connector 31">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extBox 7">
            <a:extLst>
              <a:ext uri="{FF2B5EF4-FFF2-40B4-BE49-F238E27FC236}">
                <a16:creationId xmlns:a16="http://schemas.microsoft.com/office/drawing/2014/main" id="{62695D7B-8A53-F0CB-2563-8065D3D67FBD}"/>
              </a:ext>
            </a:extLst>
          </p:cNvPr>
          <p:cNvGraphicFramePr/>
          <p:nvPr>
            <p:extLst>
              <p:ext uri="{D42A27DB-BD31-4B8C-83A1-F6EECF244321}">
                <p14:modId xmlns:p14="http://schemas.microsoft.com/office/powerpoint/2010/main" val="2125062179"/>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1429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CD7D46-C13D-3EC0-A7EF-77AAF839FEBD}"/>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089CCB1-4BCB-D13E-F575-20FCEAEE6FA5}"/>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sz="4100" b="1"/>
              <a:t>Fundamente Teoretice</a:t>
            </a:r>
          </a:p>
        </p:txBody>
      </p:sp>
      <p:sp>
        <p:nvSpPr>
          <p:cNvPr id="34" name="TextBox 33">
            <a:extLst>
              <a:ext uri="{FF2B5EF4-FFF2-40B4-BE49-F238E27FC236}">
                <a16:creationId xmlns:a16="http://schemas.microsoft.com/office/drawing/2014/main" id="{8CE72794-EE4D-B038-7EC8-F40EDB7D9771}"/>
              </a:ext>
            </a:extLst>
          </p:cNvPr>
          <p:cNvSpPr txBox="1"/>
          <p:nvPr/>
        </p:nvSpPr>
        <p:spPr>
          <a:xfrm>
            <a:off x="5895753" y="533400"/>
            <a:ext cx="5458046" cy="5791200"/>
          </a:xfrm>
          <a:prstGeom prst="rect">
            <a:avLst/>
          </a:prstGeom>
        </p:spPr>
        <p:txBody>
          <a:bodyPr vert="horz" lIns="91440" tIns="45720" rIns="91440" bIns="45720" rtlCol="0" anchor="ctr">
            <a:normAutofit/>
          </a:bodyPr>
          <a:lstStyle/>
          <a:p>
            <a:pPr marL="457200" marR="0" indent="-228600">
              <a:spcAft>
                <a:spcPts val="600"/>
              </a:spcAft>
              <a:buSzPct val="80000"/>
              <a:buFont typeface="Arial" panose="020B0604020202020204" pitchFamily="34" charset="0"/>
              <a:buChar char="•"/>
            </a:pPr>
            <a:r>
              <a:rPr lang="en-US">
                <a:solidFill>
                  <a:schemeClr val="tx2"/>
                </a:solidFill>
                <a:effectLst/>
              </a:rPr>
              <a:t>Sistemul va adopta o arhitectură client-server, în care clientul va interacționa cu serverul pentru accesarea și manipularea datelor.</a:t>
            </a:r>
          </a:p>
          <a:p>
            <a:pPr marL="457200" marR="0" indent="-228600">
              <a:spcAft>
                <a:spcPts val="600"/>
              </a:spcAft>
              <a:buSzPct val="80000"/>
              <a:buFont typeface="Arial" panose="020B0604020202020204" pitchFamily="34" charset="0"/>
              <a:buChar char="•"/>
            </a:pPr>
            <a:endParaRPr lang="en-US">
              <a:solidFill>
                <a:schemeClr val="tx2"/>
              </a:solidFill>
              <a:effectLst/>
            </a:endParaRPr>
          </a:p>
          <a:p>
            <a:pPr marL="457200" marR="0" indent="-228600">
              <a:spcAft>
                <a:spcPts val="600"/>
              </a:spcAft>
              <a:buSzPct val="80000"/>
              <a:buFont typeface="Arial" panose="020B0604020202020204" pitchFamily="34" charset="0"/>
              <a:buChar char="•"/>
            </a:pPr>
            <a:r>
              <a:rPr lang="en-US">
                <a:solidFill>
                  <a:schemeClr val="tx2"/>
                </a:solidFill>
                <a:effectLst/>
              </a:rPr>
              <a:t>Pentru funcționalitatea de căutare, se utilizează o bază de date MySQL cu suport pentru căutare text completă, permițând găsirea rapidă a filmelor și utilizatorilor pe baza criteriilor textuale. </a:t>
            </a:r>
          </a:p>
          <a:p>
            <a:pPr marL="457200" marR="0" indent="-228600">
              <a:spcAft>
                <a:spcPts val="600"/>
              </a:spcAft>
              <a:buSzPct val="80000"/>
              <a:buFont typeface="Arial" panose="020B0604020202020204" pitchFamily="34" charset="0"/>
              <a:buChar char="•"/>
            </a:pPr>
            <a:endParaRPr lang="en-US">
              <a:solidFill>
                <a:schemeClr val="tx2"/>
              </a:solidFill>
            </a:endParaRPr>
          </a:p>
          <a:p>
            <a:pPr marL="457200" marR="0" indent="-228600">
              <a:spcAft>
                <a:spcPts val="600"/>
              </a:spcAft>
              <a:buSzPct val="80000"/>
              <a:buFont typeface="Arial" panose="020B0604020202020204" pitchFamily="34" charset="0"/>
              <a:buChar char="•"/>
            </a:pPr>
            <a:r>
              <a:rPr lang="en-US">
                <a:solidFill>
                  <a:schemeClr val="tx2"/>
                </a:solidFill>
                <a:effectLst/>
              </a:rPr>
              <a:t>Autentificarea este gestionată de Spring Security, un framework robust și flexibil pentru securizarea aplicațiilor web Java, oferind module de autentificare și autorizare personalizabile. </a:t>
            </a:r>
          </a:p>
          <a:p>
            <a:pPr marL="457200" marR="0" indent="-228600">
              <a:spcAft>
                <a:spcPts val="600"/>
              </a:spcAft>
              <a:buSzPct val="80000"/>
              <a:buFont typeface="Arial" panose="020B0604020202020204" pitchFamily="34" charset="0"/>
              <a:buChar char="•"/>
            </a:pPr>
            <a:endParaRPr lang="en-US">
              <a:solidFill>
                <a:schemeClr val="tx2"/>
              </a:solidFill>
            </a:endParaRPr>
          </a:p>
          <a:p>
            <a:pPr marL="457200" marR="0" indent="-228600">
              <a:spcAft>
                <a:spcPts val="600"/>
              </a:spcAft>
              <a:buSzPct val="80000"/>
              <a:buFont typeface="Arial" panose="020B0604020202020204" pitchFamily="34" charset="0"/>
              <a:buChar char="•"/>
            </a:pPr>
            <a:r>
              <a:rPr lang="en-US">
                <a:solidFill>
                  <a:schemeClr val="tx2"/>
                </a:solidFill>
                <a:effectLst/>
              </a:rPr>
              <a:t>În ceea ce privește mesageria, se va implementa WebSocket pentru a permite comunicarea în timp real între utilizatori.</a:t>
            </a:r>
          </a:p>
        </p:txBody>
      </p:sp>
      <p:cxnSp>
        <p:nvCxnSpPr>
          <p:cNvPr id="31" name="Straight Connector 30">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9722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89786-C01A-F519-A483-14735D7AA14A}"/>
            </a:ext>
          </a:extLst>
        </p:cNvPr>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52BCB1D-E933-FE90-7F46-D41023611C6D}"/>
              </a:ext>
            </a:extLst>
          </p:cNvPr>
          <p:cNvSpPr>
            <a:spLocks noGrp="1"/>
          </p:cNvSpPr>
          <p:nvPr>
            <p:ph type="ctrTitle"/>
          </p:nvPr>
        </p:nvSpPr>
        <p:spPr>
          <a:xfrm>
            <a:off x="711810" y="714374"/>
            <a:ext cx="2472454" cy="1857375"/>
          </a:xfrm>
        </p:spPr>
        <p:txBody>
          <a:bodyPr vert="horz" lIns="91440" tIns="45720" rIns="91440" bIns="45720" rtlCol="0" anchor="t">
            <a:normAutofit/>
          </a:bodyPr>
          <a:lstStyle/>
          <a:p>
            <a:r>
              <a:rPr lang="en-US" sz="2000" b="1" dirty="0" err="1">
                <a:solidFill>
                  <a:schemeClr val="tx2"/>
                </a:solidFill>
              </a:rPr>
              <a:t>Tehnologie</a:t>
            </a:r>
            <a:r>
              <a:rPr lang="en-US" sz="2000" b="1" dirty="0">
                <a:solidFill>
                  <a:schemeClr val="tx2"/>
                </a:solidFill>
              </a:rPr>
              <a:t> IT</a:t>
            </a:r>
          </a:p>
        </p:txBody>
      </p:sp>
      <p:cxnSp>
        <p:nvCxnSpPr>
          <p:cNvPr id="61" name="Straight Connector 60">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9" name="TextBox 7">
            <a:extLst>
              <a:ext uri="{FF2B5EF4-FFF2-40B4-BE49-F238E27FC236}">
                <a16:creationId xmlns:a16="http://schemas.microsoft.com/office/drawing/2014/main" id="{D68BEAEE-DFDD-85B2-3565-9BC931B8A639}"/>
              </a:ext>
            </a:extLst>
          </p:cNvPr>
          <p:cNvGraphicFramePr/>
          <p:nvPr>
            <p:extLst>
              <p:ext uri="{D42A27DB-BD31-4B8C-83A1-F6EECF244321}">
                <p14:modId xmlns:p14="http://schemas.microsoft.com/office/powerpoint/2010/main" val="3210374960"/>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306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E1D0EF-AECD-B458-0796-13FA2A30C80C}"/>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4600" b="1" dirty="0" err="1">
                <a:solidFill>
                  <a:schemeClr val="tx2"/>
                </a:solidFill>
              </a:rPr>
              <a:t>Arhitectura</a:t>
            </a:r>
            <a:r>
              <a:rPr lang="en-US" sz="4600" b="1" dirty="0">
                <a:solidFill>
                  <a:schemeClr val="tx2"/>
                </a:solidFill>
              </a:rPr>
              <a:t> </a:t>
            </a:r>
            <a:r>
              <a:rPr lang="en-US" sz="4600" b="1" dirty="0" err="1">
                <a:solidFill>
                  <a:schemeClr val="tx2"/>
                </a:solidFill>
              </a:rPr>
              <a:t>si</a:t>
            </a:r>
            <a:r>
              <a:rPr lang="en-US" sz="4600" b="1" dirty="0">
                <a:solidFill>
                  <a:schemeClr val="tx2"/>
                </a:solidFill>
              </a:rPr>
              <a:t> </a:t>
            </a:r>
            <a:r>
              <a:rPr lang="en-US" sz="4600" b="1" dirty="0" err="1">
                <a:solidFill>
                  <a:schemeClr val="tx2"/>
                </a:solidFill>
              </a:rPr>
              <a:t>Designul</a:t>
            </a:r>
            <a:r>
              <a:rPr lang="en-US" sz="4600" b="1" dirty="0">
                <a:solidFill>
                  <a:schemeClr val="tx2"/>
                </a:solidFill>
              </a:rPr>
              <a:t> </a:t>
            </a:r>
            <a:r>
              <a:rPr lang="en-US" sz="4600" b="1" dirty="0" err="1">
                <a:solidFill>
                  <a:schemeClr val="tx2"/>
                </a:solidFill>
              </a:rPr>
              <a:t>Sistemului</a:t>
            </a:r>
            <a:r>
              <a:rPr lang="en-US" sz="4600" b="1" dirty="0">
                <a:solidFill>
                  <a:schemeClr val="tx2"/>
                </a:solidFill>
              </a:rPr>
              <a:t> </a:t>
            </a:r>
            <a:endParaRPr lang="en-US" sz="4600" dirty="0">
              <a:solidFill>
                <a:schemeClr val="tx2"/>
              </a:solidFill>
            </a:endParaRPr>
          </a:p>
        </p:txBody>
      </p:sp>
      <p:cxnSp>
        <p:nvCxnSpPr>
          <p:cNvPr id="2073" name="Straight Connector 207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Client Server Stock Illustrations – 10,191 Client Server Stock  Illustrations, Vectors &amp; Clipart - Dreamstime">
            <a:extLst>
              <a:ext uri="{FF2B5EF4-FFF2-40B4-BE49-F238E27FC236}">
                <a16:creationId xmlns:a16="http://schemas.microsoft.com/office/drawing/2014/main" id="{0D98E20B-A60E-4CD8-82CC-367DDA3B1E2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3424" r="3424"/>
          <a:stretch>
            <a:fillRect/>
          </a:stretch>
        </p:blipFill>
        <p:spPr bwMode="auto">
          <a:xfrm>
            <a:off x="6121985" y="541964"/>
            <a:ext cx="5510629" cy="578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035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5ABFBD-7BFF-1D29-2BFB-CAC05579B7E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en-US" sz="2800" b="1" dirty="0"/>
              <a:t> </a:t>
            </a:r>
            <a:r>
              <a:rPr lang="en-US" sz="2800" b="1" dirty="0" err="1"/>
              <a:t>generala</a:t>
            </a:r>
            <a:r>
              <a:rPr lang="en-US" sz="2800" b="1" dirty="0"/>
              <a:t> a </a:t>
            </a:r>
            <a:r>
              <a:rPr lang="en-US" sz="2800" b="1" dirty="0" err="1"/>
              <a:t>sistemului</a:t>
            </a:r>
            <a:r>
              <a:rPr lang="en-US" sz="2800" b="1" dirty="0"/>
              <a:t> </a:t>
            </a:r>
            <a:br>
              <a:rPr lang="en-US" sz="2800" b="1" dirty="0"/>
            </a:br>
            <a:endParaRPr lang="en-US" sz="2800" dirty="0"/>
          </a:p>
        </p:txBody>
      </p:sp>
      <p:cxnSp>
        <p:nvCxnSpPr>
          <p:cNvPr id="45" name="Straight Connector 44">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model&#10;&#10;Description automatically generated">
            <a:extLst>
              <a:ext uri="{FF2B5EF4-FFF2-40B4-BE49-F238E27FC236}">
                <a16:creationId xmlns:a16="http://schemas.microsoft.com/office/drawing/2014/main" id="{55630EA4-F835-4D82-4713-250CDADDD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55" y="743301"/>
            <a:ext cx="7228091" cy="5366857"/>
          </a:xfrm>
          <a:prstGeom prst="rect">
            <a:avLst/>
          </a:prstGeom>
        </p:spPr>
      </p:pic>
    </p:spTree>
    <p:extLst>
      <p:ext uri="{BB962C8B-B14F-4D97-AF65-F5344CB8AC3E}">
        <p14:creationId xmlns:p14="http://schemas.microsoft.com/office/powerpoint/2010/main" val="32561233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067B63-564F-AF7B-0408-25BD9A87522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en-US" sz="2800" b="1" dirty="0"/>
              <a:t> flux de </a:t>
            </a:r>
            <a:r>
              <a:rPr lang="en-US" sz="2800" b="1" dirty="0" err="1"/>
              <a:t>activit</a:t>
            </a:r>
            <a:r>
              <a:rPr lang="ro-RO" sz="2800" b="1" dirty="0"/>
              <a:t>At</a:t>
            </a:r>
            <a:r>
              <a:rPr lang="en-US" sz="2800" b="1" dirty="0" err="1"/>
              <a:t>i</a:t>
            </a:r>
            <a:br>
              <a:rPr lang="en-US" sz="2800" b="1" dirty="0"/>
            </a:br>
            <a:endParaRPr lang="en-US" sz="2800" dirty="0"/>
          </a:p>
        </p:txBody>
      </p:sp>
      <p:cxnSp>
        <p:nvCxnSpPr>
          <p:cNvPr id="31" name="Straight Connector 30">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film production process&#10;&#10;Description automatically generated">
            <a:extLst>
              <a:ext uri="{FF2B5EF4-FFF2-40B4-BE49-F238E27FC236}">
                <a16:creationId xmlns:a16="http://schemas.microsoft.com/office/drawing/2014/main" id="{17EC5CCD-735E-4B5C-9D3D-1DF7792D5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55" y="851723"/>
            <a:ext cx="7228091" cy="5150014"/>
          </a:xfrm>
          <a:prstGeom prst="rect">
            <a:avLst/>
          </a:prstGeom>
        </p:spPr>
      </p:pic>
    </p:spTree>
    <p:extLst>
      <p:ext uri="{BB962C8B-B14F-4D97-AF65-F5344CB8AC3E}">
        <p14:creationId xmlns:p14="http://schemas.microsoft.com/office/powerpoint/2010/main" val="6679944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2" name="Straight Connector 1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9" name="Rectangle 14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CD222F63-D658-733D-CBD5-6F9E6546F1E1}"/>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a:t>Diagrama de clase</a:t>
            </a:r>
            <a:br>
              <a:rPr lang="en-US" b="1"/>
            </a:br>
            <a:endParaRPr lang="en-US"/>
          </a:p>
        </p:txBody>
      </p:sp>
      <p:pic>
        <p:nvPicPr>
          <p:cNvPr id="3" name="Picture 2" descr="A diagram of a computer&#10;&#10;Description automatically generated with medium confidence">
            <a:extLst>
              <a:ext uri="{FF2B5EF4-FFF2-40B4-BE49-F238E27FC236}">
                <a16:creationId xmlns:a16="http://schemas.microsoft.com/office/drawing/2014/main" id="{9C286449-E2C3-2E16-6B7A-F7E15784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51" y="533400"/>
            <a:ext cx="6032499" cy="5791200"/>
          </a:xfrm>
          <a:prstGeom prst="rect">
            <a:avLst/>
          </a:prstGeom>
        </p:spPr>
      </p:pic>
      <p:cxnSp>
        <p:nvCxnSpPr>
          <p:cNvPr id="151" name="Straight Connector 150">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24311"/>
      </p:ext>
    </p:extLst>
  </p:cSld>
  <p:clrMapOvr>
    <a:masterClrMapping/>
  </p:clrMapOvr>
  <p:transition spd="slow">
    <p:push dir="u"/>
  </p:transition>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{23A611C6-60AF-4C78-BC07-B41DFA0917BB}tf22797433_win32</Template>
  <TotalTime>214</TotalTime>
  <Words>566</Words>
  <Application>Microsoft Office PowerPoint</Application>
  <PresentationFormat>Widescreen</PresentationFormat>
  <Paragraphs>53</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Univers Condensed Light</vt:lpstr>
      <vt:lpstr>Walbaum Display Light</vt:lpstr>
      <vt:lpstr>AngleLinesVTI</vt:lpstr>
      <vt:lpstr>Platforma Web Pentru Recomandări Filme</vt:lpstr>
      <vt:lpstr>AGENDA</vt:lpstr>
      <vt:lpstr>Prezentare Generală</vt:lpstr>
      <vt:lpstr>Fundamente Teoretice</vt:lpstr>
      <vt:lpstr>Tehnologie IT</vt:lpstr>
      <vt:lpstr>Arhitectura si Designul Sistemului </vt:lpstr>
      <vt:lpstr>Diagrama generala a sistemului  </vt:lpstr>
      <vt:lpstr>Diagrama flux de activitAti </vt:lpstr>
      <vt:lpstr>Diagrama de clase </vt:lpstr>
      <vt:lpstr>Diagrama de obiecte</vt:lpstr>
      <vt:lpstr>Diagrama de Secvențiere:</vt:lpstr>
      <vt:lpstr>Diagrama de Activitate</vt:lpstr>
      <vt:lpstr>Diagrama de Tranziție Stări</vt:lpstr>
      <vt:lpstr>Diagrama de comunicare</vt:lpstr>
      <vt:lpstr>Diagrama de pachete</vt:lpstr>
      <vt:lpstr>Diagrama de componente</vt:lpstr>
      <vt:lpstr>Diagrama de desfășurare</vt:lpstr>
      <vt:lpstr>Diagramă bază de date</vt:lpstr>
      <vt:lpstr>Diagramă usecase</vt:lpstr>
      <vt:lpstr>Prezentarea interactivitatii</vt:lpstr>
      <vt:lpstr>Portabilitate</vt:lpstr>
      <vt:lpstr>MULTUMESC PENTRU ATENTIE!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Marius Simina</dc:creator>
  <cp:lastModifiedBy>Dan Marius Simina</cp:lastModifiedBy>
  <cp:revision>6</cp:revision>
  <dcterms:created xsi:type="dcterms:W3CDTF">2024-11-18T17:26:04Z</dcterms:created>
  <dcterms:modified xsi:type="dcterms:W3CDTF">2024-11-19T10:56:44Z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b58b62f-6f94-46bd-8089-18e64b0a9abb_Enabled">
    <vt:lpwstr>true</vt:lpwstr>
  </property>
  <property fmtid="{D5CDD505-2E9C-101B-9397-08002B2CF9AE}" pid="4" name="MSIP_Label_5b58b62f-6f94-46bd-8089-18e64b0a9abb_SetDate">
    <vt:lpwstr>2024-11-18T17:43:45Z</vt:lpwstr>
  </property>
  <property fmtid="{D5CDD505-2E9C-101B-9397-08002B2CF9AE}" pid="5" name="MSIP_Label_5b58b62f-6f94-46bd-8089-18e64b0a9abb_Method">
    <vt:lpwstr>Standard</vt:lpwstr>
  </property>
  <property fmtid="{D5CDD505-2E9C-101B-9397-08002B2CF9AE}" pid="6" name="MSIP_Label_5b58b62f-6f94-46bd-8089-18e64b0a9abb_Name">
    <vt:lpwstr>defa4170-0d19-0005-0004-bc88714345d2</vt:lpwstr>
  </property>
  <property fmtid="{D5CDD505-2E9C-101B-9397-08002B2CF9AE}" pid="7" name="MSIP_Label_5b58b62f-6f94-46bd-8089-18e64b0a9abb_SiteId">
    <vt:lpwstr>a6eb79fa-c4a9-4cce-818d-b85274d15305</vt:lpwstr>
  </property>
  <property fmtid="{D5CDD505-2E9C-101B-9397-08002B2CF9AE}" pid="8" name="MSIP_Label_5b58b62f-6f94-46bd-8089-18e64b0a9abb_ActionId">
    <vt:lpwstr>490ae6a1-a99d-4e28-8564-a038a406af95</vt:lpwstr>
  </property>
  <property fmtid="{D5CDD505-2E9C-101B-9397-08002B2CF9AE}" pid="9" name="MSIP_Label_5b58b62f-6f94-46bd-8089-18e64b0a9abb_ContentBits">
    <vt:lpwstr>0</vt:lpwstr>
  </property>
</Properties>
</file>